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67" r:id="rId2"/>
    <p:sldId id="270" r:id="rId3"/>
    <p:sldId id="273" r:id="rId4"/>
    <p:sldId id="271" r:id="rId5"/>
    <p:sldId id="282" r:id="rId6"/>
    <p:sldId id="283" r:id="rId7"/>
    <p:sldId id="272" r:id="rId8"/>
    <p:sldId id="276" r:id="rId9"/>
    <p:sldId id="284" r:id="rId10"/>
    <p:sldId id="288" r:id="rId11"/>
    <p:sldId id="274" r:id="rId12"/>
    <p:sldId id="285" r:id="rId13"/>
    <p:sldId id="286" r:id="rId14"/>
    <p:sldId id="287" r:id="rId15"/>
    <p:sldId id="281" r:id="rId16"/>
  </p:sldIdLst>
  <p:sldSz cx="20104100" cy="11309350"/>
  <p:notesSz cx="20104100" cy="1130935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A"/>
    <a:srgbClr val="FEB6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9" autoAdjust="0"/>
  </p:normalViewPr>
  <p:slideViewPr>
    <p:cSldViewPr>
      <p:cViewPr>
        <p:scale>
          <a:sx n="46" d="100"/>
          <a:sy n="46" d="100"/>
        </p:scale>
        <p:origin x="955" y="43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9348"/>
    </p:cViewPr>
  </p:sorterViewPr>
  <p:notesViewPr>
    <p:cSldViewPr>
      <p:cViewPr varScale="1">
        <p:scale>
          <a:sx n="46" d="100"/>
          <a:sy n="46" d="100"/>
        </p:scale>
        <p:origin x="1146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9A7C5E-BC0C-4A3D-BABF-1496828F7BC3}" type="datetimeFigureOut">
              <a:rPr lang="es-CL" smtClean="0"/>
              <a:t>03-12-2024</a:t>
            </a:fld>
            <a:endParaRPr lang="es-C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3FD37-037C-47E9-ACEC-53571BD4E90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147592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2D36F-03D0-4680-9952-1FDC952EDE95}" type="datetimeFigureOut">
              <a:rPr lang="es-CL" smtClean="0"/>
              <a:t>03-12-2024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530EA7-CC83-4CB4-BB7A-C5FA6EB2C65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17348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40" y="-789172"/>
            <a:ext cx="20129562" cy="12098522"/>
          </a:xfrm>
          <a:prstGeom prst="rect">
            <a:avLst/>
          </a:prstGeom>
        </p:spPr>
      </p:pic>
      <p:pic>
        <p:nvPicPr>
          <p:cNvPr id="20" name="Imagen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" t="38419" r="2316" b="365"/>
          <a:stretch>
            <a:fillRect/>
          </a:stretch>
        </p:blipFill>
        <p:spPr bwMode="auto">
          <a:xfrm>
            <a:off x="0" y="0"/>
            <a:ext cx="20104099" cy="1130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object 11">
            <a:extLst>
              <a:ext uri="{FF2B5EF4-FFF2-40B4-BE49-F238E27FC236}">
                <a16:creationId xmlns:a16="http://schemas.microsoft.com/office/drawing/2014/main" id="{F166766B-EAA7-DD43-A756-F4605AA9A22B}"/>
              </a:ext>
            </a:extLst>
          </p:cNvPr>
          <p:cNvGrpSpPr/>
          <p:nvPr userDrawn="1"/>
        </p:nvGrpSpPr>
        <p:grpSpPr>
          <a:xfrm>
            <a:off x="8375650" y="10531475"/>
            <a:ext cx="3894979" cy="335915"/>
            <a:chOff x="8592670" y="10723202"/>
            <a:chExt cx="3894979" cy="335915"/>
          </a:xfrm>
        </p:grpSpPr>
        <p:sp>
          <p:nvSpPr>
            <p:cNvPr id="11" name="object 13">
              <a:extLst>
                <a:ext uri="{FF2B5EF4-FFF2-40B4-BE49-F238E27FC236}">
                  <a16:creationId xmlns:a16="http://schemas.microsoft.com/office/drawing/2014/main" id="{8372457F-8480-5A42-9339-5701E381A19E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4">
              <a:extLst>
                <a:ext uri="{FF2B5EF4-FFF2-40B4-BE49-F238E27FC236}">
                  <a16:creationId xmlns:a16="http://schemas.microsoft.com/office/drawing/2014/main" id="{594035F5-CD25-AD4C-AD04-CC0D37060337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15">
              <a:extLst>
                <a:ext uri="{FF2B5EF4-FFF2-40B4-BE49-F238E27FC236}">
                  <a16:creationId xmlns:a16="http://schemas.microsoft.com/office/drawing/2014/main" id="{F387536A-024F-824B-BD2E-CF6404A6B02F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6">
              <a:extLst>
                <a:ext uri="{FF2B5EF4-FFF2-40B4-BE49-F238E27FC236}">
                  <a16:creationId xmlns:a16="http://schemas.microsoft.com/office/drawing/2014/main" id="{7AF94EA7-F99B-B541-A7A5-AA92B6A03FCB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7">
              <a:extLst>
                <a:ext uri="{FF2B5EF4-FFF2-40B4-BE49-F238E27FC236}">
                  <a16:creationId xmlns:a16="http://schemas.microsoft.com/office/drawing/2014/main" id="{489F400A-C9E0-5F48-9300-F410CF81D755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8">
              <a:extLst>
                <a:ext uri="{FF2B5EF4-FFF2-40B4-BE49-F238E27FC236}">
                  <a16:creationId xmlns:a16="http://schemas.microsoft.com/office/drawing/2014/main" id="{AD94903A-7831-D04D-ABA1-93604CF406FB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9">
              <a:extLst>
                <a:ext uri="{FF2B5EF4-FFF2-40B4-BE49-F238E27FC236}">
                  <a16:creationId xmlns:a16="http://schemas.microsoft.com/office/drawing/2014/main" id="{7CD05F3A-E5BA-D742-8A2E-AD10596914C4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20">
              <a:extLst>
                <a:ext uri="{FF2B5EF4-FFF2-40B4-BE49-F238E27FC236}">
                  <a16:creationId xmlns:a16="http://schemas.microsoft.com/office/drawing/2014/main" id="{47DC6E99-BAC6-934E-87F8-656482BB4E24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21">
              <a:extLst>
                <a:ext uri="{FF2B5EF4-FFF2-40B4-BE49-F238E27FC236}">
                  <a16:creationId xmlns:a16="http://schemas.microsoft.com/office/drawing/2014/main" id="{B9C09E91-A869-334B-8CD8-A499C62CB153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12">
            <a:extLst>
              <a:ext uri="{FF2B5EF4-FFF2-40B4-BE49-F238E27FC236}">
                <a16:creationId xmlns:a16="http://schemas.microsoft.com/office/drawing/2014/main" id="{A0B885A4-9375-EA40-9DB9-9EEF31B074A9}"/>
              </a:ext>
            </a:extLst>
          </p:cNvPr>
          <p:cNvSpPr/>
          <p:nvPr userDrawn="1"/>
        </p:nvSpPr>
        <p:spPr>
          <a:xfrm>
            <a:off x="5092767" y="8274010"/>
            <a:ext cx="10694670" cy="53340"/>
          </a:xfrm>
          <a:custGeom>
            <a:avLst/>
            <a:gdLst/>
            <a:ahLst/>
            <a:cxnLst/>
            <a:rect l="l" t="t" r="r" b="b"/>
            <a:pathLst>
              <a:path w="10694669" h="53340">
                <a:moveTo>
                  <a:pt x="10667601" y="0"/>
                </a:moveTo>
                <a:lnTo>
                  <a:pt x="26606" y="0"/>
                </a:lnTo>
                <a:lnTo>
                  <a:pt x="16264" y="2097"/>
                </a:lnTo>
                <a:lnTo>
                  <a:pt x="7806" y="7809"/>
                </a:lnTo>
                <a:lnTo>
                  <a:pt x="2095" y="16269"/>
                </a:lnTo>
                <a:lnTo>
                  <a:pt x="0" y="26606"/>
                </a:lnTo>
                <a:lnTo>
                  <a:pt x="2095" y="36942"/>
                </a:lnTo>
                <a:lnTo>
                  <a:pt x="7806" y="45397"/>
                </a:lnTo>
                <a:lnTo>
                  <a:pt x="16264" y="51106"/>
                </a:lnTo>
                <a:lnTo>
                  <a:pt x="26606" y="53202"/>
                </a:lnTo>
                <a:lnTo>
                  <a:pt x="10667601" y="53202"/>
                </a:lnTo>
                <a:lnTo>
                  <a:pt x="10677937" y="51106"/>
                </a:lnTo>
                <a:lnTo>
                  <a:pt x="10686393" y="45397"/>
                </a:lnTo>
                <a:lnTo>
                  <a:pt x="10692102" y="36942"/>
                </a:lnTo>
                <a:lnTo>
                  <a:pt x="10694197" y="26606"/>
                </a:lnTo>
                <a:lnTo>
                  <a:pt x="10692102" y="16269"/>
                </a:lnTo>
                <a:lnTo>
                  <a:pt x="10686393" y="7809"/>
                </a:lnTo>
                <a:lnTo>
                  <a:pt x="10677937" y="2097"/>
                </a:lnTo>
                <a:lnTo>
                  <a:pt x="1066760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6">
            <a:extLst>
              <a:ext uri="{FF2B5EF4-FFF2-40B4-BE49-F238E27FC236}">
                <a16:creationId xmlns:a16="http://schemas.microsoft.com/office/drawing/2014/main" id="{3DF417FE-825D-8D41-8EF5-B5AA503D5EA8}"/>
              </a:ext>
            </a:extLst>
          </p:cNvPr>
          <p:cNvSpPr/>
          <p:nvPr userDrawn="1"/>
        </p:nvSpPr>
        <p:spPr>
          <a:xfrm>
            <a:off x="5092767" y="7228339"/>
            <a:ext cx="10694670" cy="1045671"/>
          </a:xfrm>
          <a:custGeom>
            <a:avLst/>
            <a:gdLst/>
            <a:ahLst/>
            <a:cxnLst/>
            <a:rect l="l" t="t" r="r" b="b"/>
            <a:pathLst>
              <a:path w="10694669" h="1025525">
                <a:moveTo>
                  <a:pt x="10694197" y="0"/>
                </a:moveTo>
                <a:lnTo>
                  <a:pt x="0" y="0"/>
                </a:lnTo>
                <a:lnTo>
                  <a:pt x="0" y="1025330"/>
                </a:lnTo>
                <a:lnTo>
                  <a:pt x="10694197" y="1025330"/>
                </a:lnTo>
                <a:lnTo>
                  <a:pt x="10694197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Marcador de texto 8">
            <a:extLst>
              <a:ext uri="{FF2B5EF4-FFF2-40B4-BE49-F238E27FC236}">
                <a16:creationId xmlns:a16="http://schemas.microsoft.com/office/drawing/2014/main" id="{D8298CF0-1D54-6247-B7EE-D42E3B9F8B7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38402" y="7307097"/>
            <a:ext cx="10649035" cy="830997"/>
          </a:xfrm>
        </p:spPr>
        <p:txBody>
          <a:bodyPr/>
          <a:lstStyle>
            <a:lvl1pPr algn="ctr">
              <a:defRPr sz="5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SUBTITULO: LOREN IPSUM</a:t>
            </a:r>
            <a:endParaRPr lang="es-CL" dirty="0"/>
          </a:p>
        </p:txBody>
      </p:sp>
      <p:sp>
        <p:nvSpPr>
          <p:cNvPr id="35" name="Marcador de texto 34">
            <a:extLst>
              <a:ext uri="{FF2B5EF4-FFF2-40B4-BE49-F238E27FC236}">
                <a16:creationId xmlns:a16="http://schemas.microsoft.com/office/drawing/2014/main" id="{6A6FEFC9-11EC-B84F-A8C2-5DF3FAB58E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8050" y="6152227"/>
            <a:ext cx="11429999" cy="923330"/>
          </a:xfrm>
        </p:spPr>
        <p:txBody>
          <a:bodyPr/>
          <a:lstStyle>
            <a:lvl1pPr algn="ctr">
              <a:defRPr sz="6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TÍTULO: LOREM IPSUM</a:t>
            </a:r>
            <a:endParaRPr lang="es-CL" dirty="0"/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C429B471-41F5-B54F-BE9E-5E63FBAF29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92767" y="8483560"/>
            <a:ext cx="10694988" cy="492443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3200" b="0" spc="10" dirty="0">
                <a:latin typeface="Arial"/>
                <a:cs typeface="Arial"/>
              </a:rPr>
              <a:t>Lorem ipsum </a:t>
            </a:r>
            <a:r>
              <a:rPr lang="es-CL" sz="3200" b="0" spc="5" dirty="0">
                <a:latin typeface="Arial"/>
                <a:cs typeface="Arial"/>
              </a:rPr>
              <a:t>dolor sit </a:t>
            </a:r>
            <a:r>
              <a:rPr lang="es-CL" sz="3200" b="0" spc="10" dirty="0">
                <a:latin typeface="Arial"/>
                <a:cs typeface="Arial"/>
              </a:rPr>
              <a:t>amet, consectetuer </a:t>
            </a:r>
            <a:r>
              <a:rPr lang="es-CL" sz="3200" b="0" spc="5" dirty="0">
                <a:latin typeface="Arial"/>
                <a:cs typeface="Arial"/>
              </a:rPr>
              <a:t>adipiscing </a:t>
            </a:r>
            <a:r>
              <a:rPr lang="es-CL" sz="32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E0A93150-CAB0-354D-A524-392A3883CF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377" y="8918485"/>
            <a:ext cx="5904958" cy="1460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object 9">
            <a:extLst>
              <a:ext uri="{FF2B5EF4-FFF2-40B4-BE49-F238E27FC236}">
                <a16:creationId xmlns:a16="http://schemas.microsoft.com/office/drawing/2014/main" id="{D74EE1F9-2998-754F-AE8B-CC1AA4E2EE8A}"/>
              </a:ext>
            </a:extLst>
          </p:cNvPr>
          <p:cNvSpPr/>
          <p:nvPr userDrawn="1"/>
        </p:nvSpPr>
        <p:spPr>
          <a:xfrm>
            <a:off x="14603006" y="1768475"/>
            <a:ext cx="3392804" cy="7564755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9">
            <a:extLst>
              <a:ext uri="{FF2B5EF4-FFF2-40B4-BE49-F238E27FC236}">
                <a16:creationId xmlns:a16="http://schemas.microsoft.com/office/drawing/2014/main" id="{8E5F013E-4F47-B444-9D43-991915429027}"/>
              </a:ext>
            </a:extLst>
          </p:cNvPr>
          <p:cNvSpPr/>
          <p:nvPr userDrawn="1"/>
        </p:nvSpPr>
        <p:spPr>
          <a:xfrm>
            <a:off x="10415337" y="1768476"/>
            <a:ext cx="3392804" cy="7616568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9">
            <a:extLst>
              <a:ext uri="{FF2B5EF4-FFF2-40B4-BE49-F238E27FC236}">
                <a16:creationId xmlns:a16="http://schemas.microsoft.com/office/drawing/2014/main" id="{3584D8FB-5C66-5246-B53F-AFBF8195582B}"/>
              </a:ext>
            </a:extLst>
          </p:cNvPr>
          <p:cNvSpPr/>
          <p:nvPr userDrawn="1"/>
        </p:nvSpPr>
        <p:spPr>
          <a:xfrm>
            <a:off x="6347214" y="1813303"/>
            <a:ext cx="3392804" cy="7564755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9">
            <a:extLst>
              <a:ext uri="{FF2B5EF4-FFF2-40B4-BE49-F238E27FC236}">
                <a16:creationId xmlns:a16="http://schemas.microsoft.com/office/drawing/2014/main" id="{55C4F869-B90C-0B40-A9F9-ADC2D812A79E}"/>
              </a:ext>
            </a:extLst>
          </p:cNvPr>
          <p:cNvSpPr/>
          <p:nvPr userDrawn="1"/>
        </p:nvSpPr>
        <p:spPr>
          <a:xfrm>
            <a:off x="2235659" y="1820288"/>
            <a:ext cx="3392804" cy="7564755"/>
          </a:xfrm>
          <a:custGeom>
            <a:avLst/>
            <a:gdLst/>
            <a:ahLst/>
            <a:cxnLst/>
            <a:rect l="l" t="t" r="r" b="b"/>
            <a:pathLst>
              <a:path w="3392805" h="756475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B9F40AF0-87DA-0A48-B6E9-4219F4180C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2050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32" name="Marcador de texto 8">
            <a:extLst>
              <a:ext uri="{FF2B5EF4-FFF2-40B4-BE49-F238E27FC236}">
                <a16:creationId xmlns:a16="http://schemas.microsoft.com/office/drawing/2014/main" id="{D90E074A-B7DF-8245-A38A-3D05E057F6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32050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01</a:t>
            </a:r>
            <a:endParaRPr lang="es-CL" dirty="0"/>
          </a:p>
        </p:txBody>
      </p:sp>
      <p:sp>
        <p:nvSpPr>
          <p:cNvPr id="34" name="Marcador de texto 33">
            <a:extLst>
              <a:ext uri="{FF2B5EF4-FFF2-40B4-BE49-F238E27FC236}">
                <a16:creationId xmlns:a16="http://schemas.microsoft.com/office/drawing/2014/main" id="{13C7172E-9E76-0741-9F46-1D2D52BD4AC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20907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35" name="Marcador de texto 8">
            <a:extLst>
              <a:ext uri="{FF2B5EF4-FFF2-40B4-BE49-F238E27FC236}">
                <a16:creationId xmlns:a16="http://schemas.microsoft.com/office/drawing/2014/main" id="{FCB94CB1-4B2F-854C-BFCE-F2F8A555D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69873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36" name="Marcador de texto 8">
            <a:extLst>
              <a:ext uri="{FF2B5EF4-FFF2-40B4-BE49-F238E27FC236}">
                <a16:creationId xmlns:a16="http://schemas.microsoft.com/office/drawing/2014/main" id="{230B54DA-B6A0-F547-8BE5-D93D21AF07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69873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02</a:t>
            </a:r>
            <a:endParaRPr lang="es-CL" dirty="0"/>
          </a:p>
        </p:txBody>
      </p:sp>
      <p:sp>
        <p:nvSpPr>
          <p:cNvPr id="37" name="Marcador de texto 33">
            <a:extLst>
              <a:ext uri="{FF2B5EF4-FFF2-40B4-BE49-F238E27FC236}">
                <a16:creationId xmlns:a16="http://schemas.microsoft.com/office/drawing/2014/main" id="{049144DE-9B32-BF42-AC58-CA84B84FCC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8730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38" name="Marcador de texto 8">
            <a:extLst>
              <a:ext uri="{FF2B5EF4-FFF2-40B4-BE49-F238E27FC236}">
                <a16:creationId xmlns:a16="http://schemas.microsoft.com/office/drawing/2014/main" id="{3AD26DB2-ADE0-4647-9024-836E854502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642730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39" name="Marcador de texto 8">
            <a:extLst>
              <a:ext uri="{FF2B5EF4-FFF2-40B4-BE49-F238E27FC236}">
                <a16:creationId xmlns:a16="http://schemas.microsoft.com/office/drawing/2014/main" id="{B4CCB6D0-24E1-6C4B-B00D-A59898F665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642730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03</a:t>
            </a:r>
            <a:endParaRPr lang="es-CL" dirty="0"/>
          </a:p>
        </p:txBody>
      </p:sp>
      <p:sp>
        <p:nvSpPr>
          <p:cNvPr id="40" name="Marcador de texto 33">
            <a:extLst>
              <a:ext uri="{FF2B5EF4-FFF2-40B4-BE49-F238E27FC236}">
                <a16:creationId xmlns:a16="http://schemas.microsoft.com/office/drawing/2014/main" id="{E791DE5B-F3FB-2249-88C9-850052F11B1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31587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41" name="Marcador de texto 8">
            <a:extLst>
              <a:ext uri="{FF2B5EF4-FFF2-40B4-BE49-F238E27FC236}">
                <a16:creationId xmlns:a16="http://schemas.microsoft.com/office/drawing/2014/main" id="{BFEC8CF8-CD6A-2D46-9209-80CB6E3757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44104" y="4968875"/>
            <a:ext cx="3005299" cy="553998"/>
          </a:xfrm>
        </p:spPr>
        <p:txBody>
          <a:bodyPr/>
          <a:lstStyle>
            <a:lvl1pPr algn="ctr"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</a:t>
            </a:r>
            <a:endParaRPr lang="es-CL" dirty="0"/>
          </a:p>
        </p:txBody>
      </p:sp>
      <p:sp>
        <p:nvSpPr>
          <p:cNvPr id="42" name="Marcador de texto 8">
            <a:extLst>
              <a:ext uri="{FF2B5EF4-FFF2-40B4-BE49-F238E27FC236}">
                <a16:creationId xmlns:a16="http://schemas.microsoft.com/office/drawing/2014/main" id="{2B4261FE-A1D1-4B4F-95F4-6ED010B112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844104" y="2200396"/>
            <a:ext cx="2955170" cy="2308324"/>
          </a:xfrm>
        </p:spPr>
        <p:txBody>
          <a:bodyPr/>
          <a:lstStyle>
            <a:lvl1pPr algn="ctr">
              <a:defRPr sz="1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04</a:t>
            </a:r>
            <a:endParaRPr lang="es-CL" dirty="0"/>
          </a:p>
        </p:txBody>
      </p:sp>
      <p:sp>
        <p:nvSpPr>
          <p:cNvPr id="43" name="Marcador de texto 33">
            <a:extLst>
              <a:ext uri="{FF2B5EF4-FFF2-40B4-BE49-F238E27FC236}">
                <a16:creationId xmlns:a16="http://schemas.microsoft.com/office/drawing/2014/main" id="{675B8AD7-87CC-C84B-AFAA-1219F5560E5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932961" y="5908547"/>
            <a:ext cx="2916442" cy="5539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CL" sz="1800" b="0" spc="10" dirty="0">
                <a:latin typeface="Arial"/>
                <a:cs typeface="Arial"/>
              </a:rPr>
              <a:t>Lorem ipsum </a:t>
            </a:r>
            <a:r>
              <a:rPr lang="es-CL" sz="1800" b="0" spc="5" dirty="0">
                <a:latin typeface="Arial"/>
                <a:cs typeface="Arial"/>
              </a:rPr>
              <a:t>dolor sit </a:t>
            </a:r>
            <a:r>
              <a:rPr lang="es-CL" sz="1800" b="0" spc="10" dirty="0">
                <a:latin typeface="Arial"/>
                <a:cs typeface="Arial"/>
              </a:rPr>
              <a:t>amet, consectetuer </a:t>
            </a:r>
            <a:r>
              <a:rPr lang="es-CL" sz="1800" b="0" spc="5" dirty="0">
                <a:latin typeface="Arial"/>
                <a:cs typeface="Arial"/>
              </a:rPr>
              <a:t>adipiscing </a:t>
            </a:r>
            <a:r>
              <a:rPr lang="es-CL" sz="1800" b="0" dirty="0">
                <a:latin typeface="Arial"/>
                <a:cs typeface="Arial"/>
              </a:rPr>
              <a:t>elit</a:t>
            </a:r>
            <a:endParaRPr lang="es-CL" dirty="0"/>
          </a:p>
        </p:txBody>
      </p:sp>
      <p:sp>
        <p:nvSpPr>
          <p:cNvPr id="44" name="object 13">
            <a:extLst>
              <a:ext uri="{FF2B5EF4-FFF2-40B4-BE49-F238E27FC236}">
                <a16:creationId xmlns:a16="http://schemas.microsoft.com/office/drawing/2014/main" id="{9B5E9D9A-47C1-1E44-B23B-6F1ADDE4D8E6}"/>
              </a:ext>
            </a:extLst>
          </p:cNvPr>
          <p:cNvSpPr/>
          <p:nvPr userDrawn="1"/>
        </p:nvSpPr>
        <p:spPr>
          <a:xfrm>
            <a:off x="3579241" y="573087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13">
            <a:extLst>
              <a:ext uri="{FF2B5EF4-FFF2-40B4-BE49-F238E27FC236}">
                <a16:creationId xmlns:a16="http://schemas.microsoft.com/office/drawing/2014/main" id="{1ABCC154-C69E-B546-A2BD-4C9F96651155}"/>
              </a:ext>
            </a:extLst>
          </p:cNvPr>
          <p:cNvSpPr/>
          <p:nvPr userDrawn="1"/>
        </p:nvSpPr>
        <p:spPr>
          <a:xfrm>
            <a:off x="7667696" y="573087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13">
            <a:extLst>
              <a:ext uri="{FF2B5EF4-FFF2-40B4-BE49-F238E27FC236}">
                <a16:creationId xmlns:a16="http://schemas.microsoft.com/office/drawing/2014/main" id="{982DA456-C055-9C46-9D2A-E2B01BD77B0E}"/>
              </a:ext>
            </a:extLst>
          </p:cNvPr>
          <p:cNvSpPr/>
          <p:nvPr userDrawn="1"/>
        </p:nvSpPr>
        <p:spPr>
          <a:xfrm>
            <a:off x="15995650" y="573087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13">
            <a:extLst>
              <a:ext uri="{FF2B5EF4-FFF2-40B4-BE49-F238E27FC236}">
                <a16:creationId xmlns:a16="http://schemas.microsoft.com/office/drawing/2014/main" id="{6BD4CEE4-F664-604F-98CF-699643BD4FFF}"/>
              </a:ext>
            </a:extLst>
          </p:cNvPr>
          <p:cNvSpPr/>
          <p:nvPr userDrawn="1"/>
        </p:nvSpPr>
        <p:spPr>
          <a:xfrm>
            <a:off x="11728450" y="5719885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39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8" name="Grupo 47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4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5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5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5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50" name="Imagen 4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121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FCB2BB87-1180-B948-BFF6-BA2021FCDDF5}"/>
              </a:ext>
            </a:extLst>
          </p:cNvPr>
          <p:cNvSpPr/>
          <p:nvPr userDrawn="1"/>
        </p:nvSpPr>
        <p:spPr>
          <a:xfrm>
            <a:off x="1" y="828729"/>
            <a:ext cx="4946650" cy="116834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AFA70B44-092B-8649-B979-B37425589BB9}"/>
              </a:ext>
            </a:extLst>
          </p:cNvPr>
          <p:cNvSpPr/>
          <p:nvPr userDrawn="1"/>
        </p:nvSpPr>
        <p:spPr>
          <a:xfrm>
            <a:off x="4998572" y="828729"/>
            <a:ext cx="152400" cy="1168346"/>
          </a:xfrm>
          <a:custGeom>
            <a:avLst/>
            <a:gdLst/>
            <a:ahLst/>
            <a:cxnLst/>
            <a:rect l="l" t="t" r="r" b="b"/>
            <a:pathLst>
              <a:path w="53339" h="6827520">
                <a:moveTo>
                  <a:pt x="26606" y="0"/>
                </a:moveTo>
                <a:lnTo>
                  <a:pt x="16269" y="2095"/>
                </a:lnTo>
                <a:lnTo>
                  <a:pt x="7809" y="7806"/>
                </a:lnTo>
                <a:lnTo>
                  <a:pt x="2097" y="16264"/>
                </a:lnTo>
                <a:lnTo>
                  <a:pt x="0" y="26606"/>
                </a:lnTo>
                <a:lnTo>
                  <a:pt x="0" y="6800368"/>
                </a:lnTo>
                <a:lnTo>
                  <a:pt x="2097" y="6810704"/>
                </a:lnTo>
                <a:lnTo>
                  <a:pt x="7809" y="6819160"/>
                </a:lnTo>
                <a:lnTo>
                  <a:pt x="16269" y="6824869"/>
                </a:lnTo>
                <a:lnTo>
                  <a:pt x="26606" y="6826964"/>
                </a:lnTo>
                <a:lnTo>
                  <a:pt x="36943" y="6824869"/>
                </a:lnTo>
                <a:lnTo>
                  <a:pt x="45403" y="6819160"/>
                </a:lnTo>
                <a:lnTo>
                  <a:pt x="51115" y="6810704"/>
                </a:lnTo>
                <a:lnTo>
                  <a:pt x="53213" y="6800368"/>
                </a:lnTo>
                <a:lnTo>
                  <a:pt x="53213" y="26606"/>
                </a:lnTo>
                <a:lnTo>
                  <a:pt x="51115" y="16264"/>
                </a:lnTo>
                <a:lnTo>
                  <a:pt x="45403" y="7806"/>
                </a:lnTo>
                <a:lnTo>
                  <a:pt x="36943" y="2095"/>
                </a:lnTo>
                <a:lnTo>
                  <a:pt x="26606" y="0"/>
                </a:lnTo>
                <a:close/>
              </a:path>
            </a:pathLst>
          </a:custGeom>
          <a:solidFill>
            <a:srgbClr val="1A1A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Marcador de texto 26">
            <a:extLst>
              <a:ext uri="{FF2B5EF4-FFF2-40B4-BE49-F238E27FC236}">
                <a16:creationId xmlns:a16="http://schemas.microsoft.com/office/drawing/2014/main" id="{6803F802-2977-054D-8148-5955F4D8E25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4040" y="1258411"/>
            <a:ext cx="4343400" cy="1477328"/>
          </a:xfrm>
        </p:spPr>
        <p:txBody>
          <a:bodyPr/>
          <a:lstStyle>
            <a:lvl1pPr algn="l">
              <a:defRPr sz="4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TEXTO LOREM IPSUM</a:t>
            </a:r>
            <a:endParaRPr lang="es-CL" dirty="0"/>
          </a:p>
        </p:txBody>
      </p:sp>
      <p:sp>
        <p:nvSpPr>
          <p:cNvPr id="31" name="Marcador de texto 3">
            <a:extLst>
              <a:ext uri="{FF2B5EF4-FFF2-40B4-BE49-F238E27FC236}">
                <a16:creationId xmlns:a16="http://schemas.microsoft.com/office/drawing/2014/main" id="{96262340-5004-5B4C-9CDF-5BEB758446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2911475"/>
            <a:ext cx="4343400" cy="1231106"/>
          </a:xfrm>
        </p:spPr>
        <p:txBody>
          <a:bodyPr/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ut </a:t>
            </a:r>
            <a:r>
              <a:rPr lang="es-ES" dirty="0" err="1"/>
              <a:t>wisi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 ad </a:t>
            </a:r>
            <a:r>
              <a:rPr lang="es-ES" dirty="0" err="1"/>
              <a:t>minim</a:t>
            </a:r>
            <a:r>
              <a:rPr lang="es-ES" dirty="0"/>
              <a:t> </a:t>
            </a:r>
            <a:r>
              <a:rPr lang="es-ES" dirty="0" err="1"/>
              <a:t>mannt</a:t>
            </a:r>
            <a:r>
              <a:rPr lang="es-ES" dirty="0"/>
              <a:t>  </a:t>
            </a:r>
            <a:r>
              <a:rPr lang="es-ES" dirty="0" err="1"/>
              <a:t>veniam</a:t>
            </a:r>
            <a:r>
              <a:rPr lang="es-ES" dirty="0"/>
              <a:t>,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nostrud</a:t>
            </a:r>
            <a:r>
              <a:rPr lang="es-ES" dirty="0"/>
              <a:t> </a:t>
            </a:r>
            <a:r>
              <a:rPr lang="es-ES" dirty="0" err="1"/>
              <a:t>exerci</a:t>
            </a:r>
            <a:r>
              <a:rPr lang="es-ES" dirty="0"/>
              <a:t>  </a:t>
            </a:r>
            <a:r>
              <a:rPr lang="es-ES" dirty="0" err="1"/>
              <a:t>tation</a:t>
            </a:r>
            <a:r>
              <a:rPr lang="es-ES" dirty="0"/>
              <a:t> </a:t>
            </a:r>
            <a:r>
              <a:rPr lang="es-ES" dirty="0" err="1"/>
              <a:t>ulla</a:t>
            </a:r>
            <a:r>
              <a:rPr lang="es-ES" dirty="0"/>
              <a:t> </a:t>
            </a:r>
            <a:r>
              <a:rPr lang="es-ES" dirty="0" err="1"/>
              <a:t>mcorper</a:t>
            </a:r>
            <a:r>
              <a:rPr lang="es-ES" dirty="0"/>
              <a:t> </a:t>
            </a:r>
            <a:r>
              <a:rPr lang="es-ES" dirty="0" err="1"/>
              <a:t>suscipit</a:t>
            </a:r>
            <a:r>
              <a:rPr lang="es-ES" dirty="0"/>
              <a:t> lo</a:t>
            </a:r>
          </a:p>
          <a:p>
            <a:endParaRPr lang="es-ES" dirty="0"/>
          </a:p>
        </p:txBody>
      </p:sp>
      <p:grpSp>
        <p:nvGrpSpPr>
          <p:cNvPr id="25" name="Grupo 24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7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0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29" name="Imagen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" t="8908" r="-32" b="32684"/>
          <a:stretch/>
        </p:blipFill>
        <p:spPr>
          <a:xfrm>
            <a:off x="-1" y="-7839"/>
            <a:ext cx="20104100" cy="7338914"/>
          </a:xfrm>
          <a:prstGeom prst="rect">
            <a:avLst/>
          </a:prstGeom>
        </p:spPr>
      </p:pic>
      <p:grpSp>
        <p:nvGrpSpPr>
          <p:cNvPr id="14" name="object 11">
            <a:extLst>
              <a:ext uri="{FF2B5EF4-FFF2-40B4-BE49-F238E27FC236}">
                <a16:creationId xmlns:a16="http://schemas.microsoft.com/office/drawing/2014/main" id="{0E5C07F5-6858-1B46-ABEB-C77DE1F1E6DF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BC08B95F-E557-3F43-B132-E2052D83164F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72DBBC88-8F33-4D4B-B2BC-F286D34C96DD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45A6F664-1E04-6B4C-9E2B-18DC51490B8A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7896BF00-2ED1-1E43-9B73-9631985B7537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93912B85-0798-DE41-A455-F96F643B445B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4927BAA3-4F75-E946-90A2-232E68AFBE13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2EFEAB71-D126-B842-B494-622D695C77D3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B8CC897A-3384-9D44-905C-185113580B34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1">
              <a:extLst>
                <a:ext uri="{FF2B5EF4-FFF2-40B4-BE49-F238E27FC236}">
                  <a16:creationId xmlns:a16="http://schemas.microsoft.com/office/drawing/2014/main" id="{52489A06-F0AB-9741-BFC7-F4A0219A15F2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Título 10">
            <a:extLst>
              <a:ext uri="{FF2B5EF4-FFF2-40B4-BE49-F238E27FC236}">
                <a16:creationId xmlns:a16="http://schemas.microsoft.com/office/drawing/2014/main" id="{B4C06916-76A4-194E-8113-5C9B9EF1F1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6B53E41E-83A0-8045-AEA5-6001AA3F6D1B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Marcador de texto 3">
            <a:extLst>
              <a:ext uri="{FF2B5EF4-FFF2-40B4-BE49-F238E27FC236}">
                <a16:creationId xmlns:a16="http://schemas.microsoft.com/office/drawing/2014/main" id="{FBEA3A42-C57E-1449-9603-782165313C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grpSp>
        <p:nvGrpSpPr>
          <p:cNvPr id="27" name="Grupo 26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0" name="Imagen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5795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78" b="17232"/>
          <a:stretch/>
        </p:blipFill>
        <p:spPr>
          <a:xfrm>
            <a:off x="-16927" y="-6290"/>
            <a:ext cx="20104100" cy="7412183"/>
          </a:xfrm>
          <a:prstGeom prst="rect">
            <a:avLst/>
          </a:prstGeom>
        </p:spPr>
      </p:pic>
      <p:grpSp>
        <p:nvGrpSpPr>
          <p:cNvPr id="19" name="object 11">
            <a:extLst>
              <a:ext uri="{FF2B5EF4-FFF2-40B4-BE49-F238E27FC236}">
                <a16:creationId xmlns:a16="http://schemas.microsoft.com/office/drawing/2014/main" id="{72CB07E4-BD20-2841-8504-4AF8BAC65B92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20" name="object 13">
              <a:extLst>
                <a:ext uri="{FF2B5EF4-FFF2-40B4-BE49-F238E27FC236}">
                  <a16:creationId xmlns:a16="http://schemas.microsoft.com/office/drawing/2014/main" id="{A0B8567D-059F-D244-9DC8-88F56B94296B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4">
              <a:extLst>
                <a:ext uri="{FF2B5EF4-FFF2-40B4-BE49-F238E27FC236}">
                  <a16:creationId xmlns:a16="http://schemas.microsoft.com/office/drawing/2014/main" id="{FC8A666C-E5DE-8444-ACA3-1559C8EB04F1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2" name="object 15">
              <a:extLst>
                <a:ext uri="{FF2B5EF4-FFF2-40B4-BE49-F238E27FC236}">
                  <a16:creationId xmlns:a16="http://schemas.microsoft.com/office/drawing/2014/main" id="{BB3FEDA5-4588-BD4C-8EB9-3D670D7877A1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16">
              <a:extLst>
                <a:ext uri="{FF2B5EF4-FFF2-40B4-BE49-F238E27FC236}">
                  <a16:creationId xmlns:a16="http://schemas.microsoft.com/office/drawing/2014/main" id="{2DD38945-F552-B045-A610-F6FEB2AE0B3B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17">
              <a:extLst>
                <a:ext uri="{FF2B5EF4-FFF2-40B4-BE49-F238E27FC236}">
                  <a16:creationId xmlns:a16="http://schemas.microsoft.com/office/drawing/2014/main" id="{DA726BBB-41D3-A641-9F9E-8A454078BAE8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18">
              <a:extLst>
                <a:ext uri="{FF2B5EF4-FFF2-40B4-BE49-F238E27FC236}">
                  <a16:creationId xmlns:a16="http://schemas.microsoft.com/office/drawing/2014/main" id="{474A1586-828C-B945-878F-C4CDC6A9DFD0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19">
              <a:extLst>
                <a:ext uri="{FF2B5EF4-FFF2-40B4-BE49-F238E27FC236}">
                  <a16:creationId xmlns:a16="http://schemas.microsoft.com/office/drawing/2014/main" id="{00A41B1B-474B-4C4D-94A2-F62D23D8667F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0">
              <a:extLst>
                <a:ext uri="{FF2B5EF4-FFF2-40B4-BE49-F238E27FC236}">
                  <a16:creationId xmlns:a16="http://schemas.microsoft.com/office/drawing/2014/main" id="{E2431960-FF24-AB4B-963F-C0CAC941C4A6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1">
              <a:extLst>
                <a:ext uri="{FF2B5EF4-FFF2-40B4-BE49-F238E27FC236}">
                  <a16:creationId xmlns:a16="http://schemas.microsoft.com/office/drawing/2014/main" id="{B3A1E7BF-9376-294D-8DA6-55275010968E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Título 10">
            <a:extLst>
              <a:ext uri="{FF2B5EF4-FFF2-40B4-BE49-F238E27FC236}">
                <a16:creationId xmlns:a16="http://schemas.microsoft.com/office/drawing/2014/main" id="{56A3B61A-C43C-EF49-B263-FB327817CF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F1BB170E-5B64-944A-8BF4-E12D50524632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Marcador de texto 3">
            <a:extLst>
              <a:ext uri="{FF2B5EF4-FFF2-40B4-BE49-F238E27FC236}">
                <a16:creationId xmlns:a16="http://schemas.microsoft.com/office/drawing/2014/main" id="{F842742E-4C1E-224F-8371-C85AE3FE5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grpSp>
        <p:nvGrpSpPr>
          <p:cNvPr id="29" name="Grupo 28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34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6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8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0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1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2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3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44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5" name="Imagen 3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object 11">
            <a:extLst>
              <a:ext uri="{FF2B5EF4-FFF2-40B4-BE49-F238E27FC236}">
                <a16:creationId xmlns:a16="http://schemas.microsoft.com/office/drawing/2014/main" id="{279636B7-8AE3-5A47-86D8-9BB136EC0AED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E5B2A282-29B8-F743-B35D-14127A534127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7F080B76-AD76-1244-8BEB-3199CEF16000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2A984C73-3EDC-3C4A-AFEF-EEBCB77B4DD2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FDEE8CBD-E62E-3F44-9E0B-C34AE2480924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AC904AE2-B78B-AB47-9929-DC6C54F64895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C4836C99-2D0C-9646-A422-700C3E1E3CEE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9A991018-2F68-4647-B92B-B1E21AF22584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B977EE2B-D840-3945-A677-DEDABC2B5EA9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1">
              <a:extLst>
                <a:ext uri="{FF2B5EF4-FFF2-40B4-BE49-F238E27FC236}">
                  <a16:creationId xmlns:a16="http://schemas.microsoft.com/office/drawing/2014/main" id="{5ABA4797-6B3B-4A4A-8302-8BEA76696368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Título 10">
            <a:extLst>
              <a:ext uri="{FF2B5EF4-FFF2-40B4-BE49-F238E27FC236}">
                <a16:creationId xmlns:a16="http://schemas.microsoft.com/office/drawing/2014/main" id="{D75AA8A8-38E4-6B43-84F1-6B50EF2E0C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5C53C964-90FC-1A46-BA75-202E4CF485FA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8F3DEFAA-665F-5A48-99A9-7661C5CD1A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57B7C659-9453-3C4C-913A-EBF5D8E651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20104101" cy="7339012"/>
          </a:xfrm>
          <a:prstGeom prst="rect">
            <a:avLst/>
          </a:prstGeom>
        </p:spPr>
      </p:pic>
      <p:grpSp>
        <p:nvGrpSpPr>
          <p:cNvPr id="26" name="Grupo 25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0" name="Imagen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42" b="20538"/>
          <a:stretch/>
        </p:blipFill>
        <p:spPr>
          <a:xfrm>
            <a:off x="-6351" y="8332"/>
            <a:ext cx="20110451" cy="7391399"/>
          </a:xfrm>
          <a:prstGeom prst="rect">
            <a:avLst/>
          </a:prstGeom>
        </p:spPr>
      </p:pic>
      <p:grpSp>
        <p:nvGrpSpPr>
          <p:cNvPr id="14" name="object 11">
            <a:extLst>
              <a:ext uri="{FF2B5EF4-FFF2-40B4-BE49-F238E27FC236}">
                <a16:creationId xmlns:a16="http://schemas.microsoft.com/office/drawing/2014/main" id="{1FCA3783-7954-8447-A13D-11D723D304F1}"/>
              </a:ext>
            </a:extLst>
          </p:cNvPr>
          <p:cNvGrpSpPr/>
          <p:nvPr userDrawn="1"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A0327201-CB02-7A4C-8BA8-0363AD550DA8}"/>
                </a:ext>
              </a:extLst>
            </p:cNvPr>
            <p:cNvSpPr/>
            <p:nvPr/>
          </p:nvSpPr>
          <p:spPr>
            <a:xfrm>
              <a:off x="859267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E4D683F5-B786-7745-9429-9969A5FD5742}"/>
                </a:ext>
              </a:extLst>
            </p:cNvPr>
            <p:cNvSpPr/>
            <p:nvPr/>
          </p:nvSpPr>
          <p:spPr>
            <a:xfrm>
              <a:off x="9037546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A2051D28-5320-DB42-ABB0-2895420FDE70}"/>
                </a:ext>
              </a:extLst>
            </p:cNvPr>
            <p:cNvSpPr/>
            <p:nvPr/>
          </p:nvSpPr>
          <p:spPr>
            <a:xfrm>
              <a:off x="9482433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4893D14F-0403-F64B-8EAC-BC69B5605B59}"/>
                </a:ext>
              </a:extLst>
            </p:cNvPr>
            <p:cNvSpPr/>
            <p:nvPr/>
          </p:nvSpPr>
          <p:spPr>
            <a:xfrm>
              <a:off x="9927320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2A031DCC-93E3-9F4F-AD29-ACDB12B7A4F8}"/>
                </a:ext>
              </a:extLst>
            </p:cNvPr>
            <p:cNvSpPr/>
            <p:nvPr/>
          </p:nvSpPr>
          <p:spPr>
            <a:xfrm>
              <a:off x="10372207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C8AD7B61-A818-8C41-A994-4A2AF97E8060}"/>
                </a:ext>
              </a:extLst>
            </p:cNvPr>
            <p:cNvSpPr/>
            <p:nvPr/>
          </p:nvSpPr>
          <p:spPr>
            <a:xfrm>
              <a:off x="1081708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2A7A2070-FFEA-D046-B93C-B4BDC45F5AAD}"/>
                </a:ext>
              </a:extLst>
            </p:cNvPr>
            <p:cNvSpPr/>
            <p:nvPr/>
          </p:nvSpPr>
          <p:spPr>
            <a:xfrm>
              <a:off x="11261981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E964CCCF-6E6C-0A40-BC07-3DB28999DCBE}"/>
                </a:ext>
              </a:extLst>
            </p:cNvPr>
            <p:cNvSpPr/>
            <p:nvPr/>
          </p:nvSpPr>
          <p:spPr>
            <a:xfrm>
              <a:off x="11706858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1">
              <a:extLst>
                <a:ext uri="{FF2B5EF4-FFF2-40B4-BE49-F238E27FC236}">
                  <a16:creationId xmlns:a16="http://schemas.microsoft.com/office/drawing/2014/main" id="{8D193638-27E0-BE46-A9DA-6C08DBA45EF7}"/>
                </a:ext>
              </a:extLst>
            </p:cNvPr>
            <p:cNvSpPr/>
            <p:nvPr/>
          </p:nvSpPr>
          <p:spPr>
            <a:xfrm>
              <a:off x="12151734" y="10723202"/>
              <a:ext cx="335915" cy="335915"/>
            </a:xfrm>
            <a:custGeom>
              <a:avLst/>
              <a:gdLst/>
              <a:ahLst/>
              <a:cxnLst/>
              <a:rect l="l" t="t" r="r" b="b"/>
              <a:pathLst>
                <a:path w="335915" h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Título 10">
            <a:extLst>
              <a:ext uri="{FF2B5EF4-FFF2-40B4-BE49-F238E27FC236}">
                <a16:creationId xmlns:a16="http://schemas.microsoft.com/office/drawing/2014/main" id="{B938BDB7-C680-8844-92A3-3CF280ED93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1990" y="8235994"/>
            <a:ext cx="6048240" cy="232492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dirty="0"/>
              <a:t>LOREM IPSUM</a:t>
            </a:r>
            <a:endParaRPr lang="es-CL" dirty="0"/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B4B5012F-C8E5-664B-B046-8AE939B88817}"/>
              </a:ext>
            </a:extLst>
          </p:cNvPr>
          <p:cNvCxnSpPr>
            <a:cxnSpLocks/>
          </p:cNvCxnSpPr>
          <p:nvPr userDrawn="1"/>
        </p:nvCxnSpPr>
        <p:spPr>
          <a:xfrm>
            <a:off x="7842250" y="7864475"/>
            <a:ext cx="0" cy="26964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0F83E991-9E8B-E644-AFC7-11C1E0F319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grpSp>
        <p:nvGrpSpPr>
          <p:cNvPr id="26" name="Grupo 25"/>
          <p:cNvGrpSpPr/>
          <p:nvPr userDrawn="1"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29" name="object 11">
              <a:extLst>
                <a:ext uri="{FF2B5EF4-FFF2-40B4-BE49-F238E27FC236}">
                  <a16:creationId xmlns:a16="http://schemas.microsoft.com/office/drawing/2014/main" id="{27FDED8E-3EED-3B47-B30D-D69574D42171}"/>
                </a:ext>
              </a:extLst>
            </p:cNvPr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31" name="object 13">
                <a:extLst>
                  <a:ext uri="{FF2B5EF4-FFF2-40B4-BE49-F238E27FC236}">
                    <a16:creationId xmlns:a16="http://schemas.microsoft.com/office/drawing/2014/main" id="{07E7101B-E60E-4B40-91E4-19CC1FC87F02}"/>
                  </a:ext>
                </a:extLst>
              </p:cNvPr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2" name="object 14">
                <a:extLst>
                  <a:ext uri="{FF2B5EF4-FFF2-40B4-BE49-F238E27FC236}">
                    <a16:creationId xmlns:a16="http://schemas.microsoft.com/office/drawing/2014/main" id="{835A4DA4-1A75-F748-B4F3-65AB26151451}"/>
                  </a:ext>
                </a:extLst>
              </p:cNvPr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</p:spPr>
            <p:txBody>
              <a:bodyPr wrap="square" lIns="0" tIns="0" rIns="0" bIns="0" rtlCol="0"/>
              <a:lstStyle/>
              <a:p>
                <a:endParaRPr sz="1400" dirty="0"/>
              </a:p>
            </p:txBody>
          </p:sp>
          <p:sp>
            <p:nvSpPr>
              <p:cNvPr id="33" name="object 15">
                <a:extLst>
                  <a:ext uri="{FF2B5EF4-FFF2-40B4-BE49-F238E27FC236}">
                    <a16:creationId xmlns:a16="http://schemas.microsoft.com/office/drawing/2014/main" id="{E94AA4CE-5673-5541-94A2-19522E783D8D}"/>
                  </a:ext>
                </a:extLst>
              </p:cNvPr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4" name="object 16">
                <a:extLst>
                  <a:ext uri="{FF2B5EF4-FFF2-40B4-BE49-F238E27FC236}">
                    <a16:creationId xmlns:a16="http://schemas.microsoft.com/office/drawing/2014/main" id="{D6369B94-F651-4E4A-A7CF-4B5DB9E67E5D}"/>
                  </a:ext>
                </a:extLst>
              </p:cNvPr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5" name="object 17">
                <a:extLst>
                  <a:ext uri="{FF2B5EF4-FFF2-40B4-BE49-F238E27FC236}">
                    <a16:creationId xmlns:a16="http://schemas.microsoft.com/office/drawing/2014/main" id="{80C8D6C4-2FFD-7841-A5CC-CCDE695C9BA9}"/>
                  </a:ext>
                </a:extLst>
              </p:cNvPr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6" name="object 18">
                <a:extLst>
                  <a:ext uri="{FF2B5EF4-FFF2-40B4-BE49-F238E27FC236}">
                    <a16:creationId xmlns:a16="http://schemas.microsoft.com/office/drawing/2014/main" id="{8098076F-75AB-FB4D-8D04-C5FDC9E764E2}"/>
                  </a:ext>
                </a:extLst>
              </p:cNvPr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7" name="object 19">
                <a:extLst>
                  <a:ext uri="{FF2B5EF4-FFF2-40B4-BE49-F238E27FC236}">
                    <a16:creationId xmlns:a16="http://schemas.microsoft.com/office/drawing/2014/main" id="{97C57F48-994B-4042-8A4E-A7C163B8A2E4}"/>
                  </a:ext>
                </a:extLst>
              </p:cNvPr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8" name="object 20">
                <a:extLst>
                  <a:ext uri="{FF2B5EF4-FFF2-40B4-BE49-F238E27FC236}">
                    <a16:creationId xmlns:a16="http://schemas.microsoft.com/office/drawing/2014/main" id="{4E5ACCB6-4AE3-014C-BACF-FA6331FC759D}"/>
                  </a:ext>
                </a:extLst>
              </p:cNvPr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  <p:sp>
            <p:nvSpPr>
              <p:cNvPr id="39" name="object 21">
                <a:extLst>
                  <a:ext uri="{FF2B5EF4-FFF2-40B4-BE49-F238E27FC236}">
                    <a16:creationId xmlns:a16="http://schemas.microsoft.com/office/drawing/2014/main" id="{A9E4838F-57CE-2D40-B776-70719C47FA54}"/>
                  </a:ext>
                </a:extLst>
              </p:cNvPr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avLst/>
                <a:gdLst/>
                <a:ahLst/>
                <a:cxnLst/>
                <a:rect l="l" t="t" r="r" b="b"/>
                <a:pathLst>
                  <a:path w="335915" h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</p:spPr>
            <p:txBody>
              <a:bodyPr wrap="square" lIns="0" tIns="0" rIns="0" bIns="0" rtlCol="0"/>
              <a:lstStyle/>
              <a:p>
                <a:endParaRPr sz="1400"/>
              </a:p>
            </p:txBody>
          </p:sp>
        </p:grpSp>
        <p:pic>
          <p:nvPicPr>
            <p:cNvPr id="30" name="Imagen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80393" y="2411901"/>
            <a:ext cx="3956050" cy="1331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2" r:id="rId3"/>
    <p:sldLayoutId id="2147483667" r:id="rId4"/>
    <p:sldLayoutId id="2147483663" r:id="rId5"/>
    <p:sldLayoutId id="2147483664" r:id="rId6"/>
    <p:sldLayoutId id="2147483665" r:id="rId7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rive.google.com/file/d/1YXCZ4oCOzbp31RzhgTxQU0Wkv2SL4Aby/view?usp=drive_link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rive.google.com/file/d/1Fhmi5tyEIDZQ-LcH-YcTreLvLKbEChK5/view?usp=drive_link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rive.google.com/file/d/1vesrXf5Pt0z1gCmYXSmwEOy47QKsNuXB/view?usp=drive_link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rive.google.com/file/d/11fmTPvOMG13UyDQ9IOsjzE2tVJS-xH_1/view?usp=sharing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">
            <a:extLst>
              <a:ext uri="{FF2B5EF4-FFF2-40B4-BE49-F238E27FC236}">
                <a16:creationId xmlns:a16="http://schemas.microsoft.com/office/drawing/2014/main" id="{619941E1-1601-DEE2-678E-66CB801BE270}"/>
              </a:ext>
            </a:extLst>
          </p:cNvPr>
          <p:cNvSpPr txBox="1">
            <a:spLocks/>
          </p:cNvSpPr>
          <p:nvPr/>
        </p:nvSpPr>
        <p:spPr>
          <a:xfrm>
            <a:off x="3117850" y="5316627"/>
            <a:ext cx="14630400" cy="18620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ctr">
              <a:defRPr sz="6000" b="1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MX" sz="6050" kern="0" dirty="0">
                <a:solidFill>
                  <a:srgbClr val="FEB620"/>
                </a:solidFill>
                <a:latin typeface="ui-sans-serif"/>
              </a:rPr>
              <a:t>IMPLEMENTACIÓN DEL SISTEMA DE GESTIÓN DE PEDIDOS PARA ALAS COFFEE</a:t>
            </a:r>
            <a:endParaRPr lang="es-CL" sz="6050" kern="0" dirty="0">
              <a:solidFill>
                <a:srgbClr val="FEB620"/>
              </a:solidFill>
            </a:endParaRPr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30352212-10B1-B041-82C3-4A69660904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8402" y="7307097"/>
            <a:ext cx="10649035" cy="984885"/>
          </a:xfrm>
        </p:spPr>
        <p:txBody>
          <a:bodyPr/>
          <a:lstStyle/>
          <a:p>
            <a:r>
              <a:rPr lang="es-MX" sz="3200" b="1" i="0" dirty="0">
                <a:solidFill>
                  <a:srgbClr val="ECECEC"/>
                </a:solidFill>
                <a:effectLst/>
                <a:latin typeface="ui-sans-serif"/>
              </a:rPr>
              <a:t>OPTIMIZACIÓN DE PROCESOS DE PEDIDOS Y MEJORA EN LA EXPERIENCIA DEL CLIENTE</a:t>
            </a:r>
            <a:endParaRPr lang="es-CL" sz="3200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F413BE3-4FA4-D84B-A70D-F6C2A6DF6B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17850" y="5399286"/>
            <a:ext cx="14630400" cy="2769989"/>
          </a:xfrm>
        </p:spPr>
        <p:txBody>
          <a:bodyPr/>
          <a:lstStyle/>
          <a:p>
            <a:r>
              <a:rPr lang="es-MX" b="1" i="0" dirty="0">
                <a:solidFill>
                  <a:srgbClr val="ECECEC"/>
                </a:solidFill>
                <a:effectLst/>
                <a:latin typeface="ui-sans-serif"/>
              </a:rPr>
              <a:t>IMPLEMENTACIÓN DEL SISTEMA DE GESTIÓN DE PEDIDOS PARA ALAS COFFEE</a:t>
            </a:r>
            <a:endParaRPr lang="es-CL" dirty="0"/>
          </a:p>
        </p:txBody>
      </p:sp>
      <p:sp>
        <p:nvSpPr>
          <p:cNvPr id="5" name="Marcador de texto 1">
            <a:extLst>
              <a:ext uri="{FF2B5EF4-FFF2-40B4-BE49-F238E27FC236}">
                <a16:creationId xmlns:a16="http://schemas.microsoft.com/office/drawing/2014/main" id="{D83EE0AD-B94B-5FB3-81E3-A3A27512E99F}"/>
              </a:ext>
            </a:extLst>
          </p:cNvPr>
          <p:cNvSpPr txBox="1">
            <a:spLocks/>
          </p:cNvSpPr>
          <p:nvPr/>
        </p:nvSpPr>
        <p:spPr>
          <a:xfrm>
            <a:off x="5175250" y="7331075"/>
            <a:ext cx="10649035" cy="9848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ctr">
              <a:defRPr sz="5400" b="1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MX" sz="3200" kern="0" dirty="0">
                <a:latin typeface="ui-sans-serif"/>
              </a:rPr>
              <a:t>OPTIMIZACIÓN DE PROCESOS DE PEDIDOS Y MEJORA EN LA EXPERIENCIA DEL CLIENTE</a:t>
            </a:r>
            <a:endParaRPr lang="es-CL" sz="3200" kern="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33143CF-5A6C-8EBA-6EE9-93594EBAA56A}"/>
              </a:ext>
            </a:extLst>
          </p:cNvPr>
          <p:cNvSpPr txBox="1"/>
          <p:nvPr/>
        </p:nvSpPr>
        <p:spPr>
          <a:xfrm>
            <a:off x="15576550" y="9998075"/>
            <a:ext cx="4343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Docente: Fabian </a:t>
            </a:r>
            <a:r>
              <a:rPr lang="es-CL" sz="3200" b="1" dirty="0" err="1">
                <a:solidFill>
                  <a:schemeClr val="bg1"/>
                </a:solidFill>
              </a:rPr>
              <a:t>Alvarez</a:t>
            </a:r>
            <a:r>
              <a:rPr lang="es-CL" sz="3200" b="1" dirty="0">
                <a:solidFill>
                  <a:schemeClr val="bg1"/>
                </a:solidFill>
              </a:rPr>
              <a:t> Montenegro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1E16B6F-ED46-90F4-4FB5-395A2E535830}"/>
              </a:ext>
            </a:extLst>
          </p:cNvPr>
          <p:cNvSpPr txBox="1"/>
          <p:nvPr/>
        </p:nvSpPr>
        <p:spPr>
          <a:xfrm>
            <a:off x="0" y="-4907"/>
            <a:ext cx="434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b="1" dirty="0"/>
              <a:t>MARTES 3 DICIMBRE 2024</a:t>
            </a:r>
          </a:p>
          <a:p>
            <a:r>
              <a:rPr lang="es-CL" sz="2400" b="1" dirty="0"/>
              <a:t>14:30 </a:t>
            </a:r>
            <a:r>
              <a:rPr lang="es-CL" sz="2400" b="1" dirty="0" err="1"/>
              <a:t>hrs</a:t>
            </a:r>
            <a:r>
              <a:rPr lang="es-CL" sz="2400" b="1" dirty="0"/>
              <a:t> – 18:00 </a:t>
            </a:r>
            <a:r>
              <a:rPr lang="es-CL" sz="2400" b="1" dirty="0" err="1"/>
              <a:t>hrs</a:t>
            </a:r>
            <a:endParaRPr lang="es-CL" sz="2400" b="1" dirty="0"/>
          </a:p>
        </p:txBody>
      </p:sp>
    </p:spTree>
    <p:extLst>
      <p:ext uri="{BB962C8B-B14F-4D97-AF65-F5344CB8AC3E}">
        <p14:creationId xmlns:p14="http://schemas.microsoft.com/office/powerpoint/2010/main" val="4122261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0F6BC49-F1D9-2F40-0F64-0ED4F256B6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MX" sz="4800" dirty="0"/>
              <a:t>MODELO DE DATOS</a:t>
            </a:r>
          </a:p>
        </p:txBody>
      </p:sp>
      <p:pic>
        <p:nvPicPr>
          <p:cNvPr id="6" name="Imagen 5" descr="Logotipo&#10;&#10;Descripción generada automáticamente">
            <a:extLst>
              <a:ext uri="{FF2B5EF4-FFF2-40B4-BE49-F238E27FC236}">
                <a16:creationId xmlns:a16="http://schemas.microsoft.com/office/drawing/2014/main" id="{3859B626-EA17-D4DD-B82F-9597AE9ED6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550" y="9388475"/>
            <a:ext cx="2196523" cy="2196523"/>
          </a:xfrm>
          <a:prstGeom prst="rect">
            <a:avLst/>
          </a:prstGeom>
        </p:spPr>
      </p:pic>
      <p:pic>
        <p:nvPicPr>
          <p:cNvPr id="7" name="Imagen 6" descr="Logotipo&#10;&#10;Descripción generada automáticamente">
            <a:extLst>
              <a:ext uri="{FF2B5EF4-FFF2-40B4-BE49-F238E27FC236}">
                <a16:creationId xmlns:a16="http://schemas.microsoft.com/office/drawing/2014/main" id="{E6EBF550-3036-1761-B5BB-39AD48EA3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5987" y="0"/>
            <a:ext cx="2196523" cy="2196523"/>
          </a:xfrm>
          <a:prstGeom prst="rect">
            <a:avLst/>
          </a:prstGeom>
        </p:spPr>
      </p:pic>
      <p:pic>
        <p:nvPicPr>
          <p:cNvPr id="9" name="Imagen 8" descr="Diagrama&#10;&#10;Descripción generada automáticamente">
            <a:extLst>
              <a:ext uri="{FF2B5EF4-FFF2-40B4-BE49-F238E27FC236}">
                <a16:creationId xmlns:a16="http://schemas.microsoft.com/office/drawing/2014/main" id="{9AAEA144-1967-9675-9CA9-BFAEEF53F0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384" y="267850"/>
            <a:ext cx="10745469" cy="100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316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lipse 17">
            <a:extLst>
              <a:ext uri="{FF2B5EF4-FFF2-40B4-BE49-F238E27FC236}">
                <a16:creationId xmlns:a16="http://schemas.microsoft.com/office/drawing/2014/main" id="{E6C4C8A4-BB7A-547D-9627-3819B2E510DD}"/>
              </a:ext>
            </a:extLst>
          </p:cNvPr>
          <p:cNvSpPr/>
          <p:nvPr/>
        </p:nvSpPr>
        <p:spPr>
          <a:xfrm>
            <a:off x="7994650" y="4206875"/>
            <a:ext cx="4343400" cy="411480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C769CE3F-B173-ADF3-B66B-CEB133F70EB2}"/>
              </a:ext>
            </a:extLst>
          </p:cNvPr>
          <p:cNvSpPr/>
          <p:nvPr/>
        </p:nvSpPr>
        <p:spPr>
          <a:xfrm>
            <a:off x="14319250" y="4206875"/>
            <a:ext cx="4343400" cy="411480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87B74FE-467B-5E8A-FA54-BE4D5FCEE03A}"/>
              </a:ext>
            </a:extLst>
          </p:cNvPr>
          <p:cNvSpPr/>
          <p:nvPr/>
        </p:nvSpPr>
        <p:spPr>
          <a:xfrm>
            <a:off x="2355850" y="4206875"/>
            <a:ext cx="4343400" cy="411480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24E59B32-D3B7-2072-7462-ABBF0B9EB864}"/>
              </a:ext>
            </a:extLst>
          </p:cNvPr>
          <p:cNvSpPr/>
          <p:nvPr/>
        </p:nvSpPr>
        <p:spPr>
          <a:xfrm>
            <a:off x="14014450" y="4054475"/>
            <a:ext cx="4343400" cy="4114800"/>
          </a:xfrm>
          <a:prstGeom prst="ellipse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12841630-07E0-38EC-FAF8-26C5F09682CE}"/>
              </a:ext>
            </a:extLst>
          </p:cNvPr>
          <p:cNvSpPr/>
          <p:nvPr/>
        </p:nvSpPr>
        <p:spPr>
          <a:xfrm>
            <a:off x="7689850" y="4054475"/>
            <a:ext cx="4343400" cy="4114800"/>
          </a:xfrm>
          <a:prstGeom prst="ellipse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C918B35B-DC40-45C8-6218-218434D92144}"/>
              </a:ext>
            </a:extLst>
          </p:cNvPr>
          <p:cNvSpPr/>
          <p:nvPr/>
        </p:nvSpPr>
        <p:spPr>
          <a:xfrm>
            <a:off x="2051050" y="4054475"/>
            <a:ext cx="4343400" cy="4114800"/>
          </a:xfrm>
          <a:prstGeom prst="ellipse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60625057-9796-C04B-BAAF-543FAA8321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8450" y="1235075"/>
            <a:ext cx="4677410" cy="1477328"/>
          </a:xfrm>
        </p:spPr>
        <p:txBody>
          <a:bodyPr/>
          <a:lstStyle/>
          <a:p>
            <a:r>
              <a:rPr lang="es-MX" sz="4800" dirty="0"/>
              <a:t>TECNOLOGÍAS UTILIZADAS</a:t>
            </a:r>
          </a:p>
        </p:txBody>
      </p:sp>
      <p:sp>
        <p:nvSpPr>
          <p:cNvPr id="8" name="object 15">
            <a:extLst>
              <a:ext uri="{FF2B5EF4-FFF2-40B4-BE49-F238E27FC236}">
                <a16:creationId xmlns:a16="http://schemas.microsoft.com/office/drawing/2014/main" id="{8F62137C-BDC9-C949-9AC3-E19A910779E2}"/>
              </a:ext>
            </a:extLst>
          </p:cNvPr>
          <p:cNvSpPr txBox="1">
            <a:spLocks/>
          </p:cNvSpPr>
          <p:nvPr/>
        </p:nvSpPr>
        <p:spPr>
          <a:xfrm>
            <a:off x="2491261" y="5349875"/>
            <a:ext cx="3429001" cy="1433726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>
            <a:lvl1pPr>
              <a:defRPr sz="855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algn="ctr">
              <a:spcBef>
                <a:spcPts val="720"/>
              </a:spcBef>
            </a:pPr>
            <a:r>
              <a:rPr lang="es-CL" sz="3600" dirty="0"/>
              <a:t>FRONTEND:</a:t>
            </a:r>
          </a:p>
          <a:p>
            <a:pPr marL="12700" algn="ctr">
              <a:spcBef>
                <a:spcPts val="720"/>
              </a:spcBef>
            </a:pPr>
            <a:r>
              <a:rPr lang="es-CL" sz="2000" b="0" dirty="0"/>
              <a:t>HTML, CSS, Vue.js, </a:t>
            </a:r>
            <a:r>
              <a:rPr lang="es-CL" sz="2000" b="0" dirty="0" err="1"/>
              <a:t>Buefy</a:t>
            </a:r>
            <a:endParaRPr lang="es-CL" sz="2000" b="0" dirty="0"/>
          </a:p>
          <a:p>
            <a:pPr marL="12700" algn="ctr">
              <a:spcBef>
                <a:spcPts val="720"/>
              </a:spcBef>
            </a:pPr>
            <a:endParaRPr lang="es-CL" sz="1950" kern="0" dirty="0"/>
          </a:p>
        </p:txBody>
      </p:sp>
      <p:sp>
        <p:nvSpPr>
          <p:cNvPr id="2" name="object 15">
            <a:extLst>
              <a:ext uri="{FF2B5EF4-FFF2-40B4-BE49-F238E27FC236}">
                <a16:creationId xmlns:a16="http://schemas.microsoft.com/office/drawing/2014/main" id="{16EC7A40-08A3-C3D7-9E37-9CF3FDF394C7}"/>
              </a:ext>
            </a:extLst>
          </p:cNvPr>
          <p:cNvSpPr txBox="1">
            <a:spLocks/>
          </p:cNvSpPr>
          <p:nvPr/>
        </p:nvSpPr>
        <p:spPr>
          <a:xfrm>
            <a:off x="8604250" y="5349875"/>
            <a:ext cx="2630037" cy="1043876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>
            <a:lvl1pPr>
              <a:defRPr sz="855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algn="ctr">
              <a:spcBef>
                <a:spcPts val="720"/>
              </a:spcBef>
            </a:pPr>
            <a:r>
              <a:rPr lang="es-CL" sz="3600" dirty="0"/>
              <a:t>BACKEND:</a:t>
            </a:r>
          </a:p>
          <a:p>
            <a:pPr marL="12700" algn="ctr">
              <a:spcBef>
                <a:spcPts val="720"/>
              </a:spcBef>
            </a:pPr>
            <a:r>
              <a:rPr lang="es-CL" sz="2000" b="0" dirty="0"/>
              <a:t>PHP, HTTP </a:t>
            </a:r>
            <a:r>
              <a:rPr lang="es-CL" sz="2000" b="0" dirty="0" err="1"/>
              <a:t>Service</a:t>
            </a:r>
            <a:endParaRPr lang="es-CL" sz="2000" b="0" kern="0" dirty="0"/>
          </a:p>
        </p:txBody>
      </p:sp>
      <p:sp>
        <p:nvSpPr>
          <p:cNvPr id="3" name="object 15">
            <a:extLst>
              <a:ext uri="{FF2B5EF4-FFF2-40B4-BE49-F238E27FC236}">
                <a16:creationId xmlns:a16="http://schemas.microsoft.com/office/drawing/2014/main" id="{F0B4C61F-F87B-B437-2B99-8FCD376678E4}"/>
              </a:ext>
            </a:extLst>
          </p:cNvPr>
          <p:cNvSpPr txBox="1">
            <a:spLocks/>
          </p:cNvSpPr>
          <p:nvPr/>
        </p:nvSpPr>
        <p:spPr>
          <a:xfrm>
            <a:off x="13918275" y="5332499"/>
            <a:ext cx="4458837" cy="1043876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>
            <a:lvl1pPr>
              <a:defRPr sz="855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algn="ctr">
              <a:spcBef>
                <a:spcPts val="720"/>
              </a:spcBef>
            </a:pPr>
            <a:r>
              <a:rPr lang="es-CL" sz="3600" dirty="0"/>
              <a:t>BASE DE DATOS:</a:t>
            </a:r>
          </a:p>
          <a:p>
            <a:pPr marL="12700" algn="ctr">
              <a:spcBef>
                <a:spcPts val="720"/>
              </a:spcBef>
            </a:pPr>
            <a:r>
              <a:rPr lang="es-CL" sz="2000" b="0" kern="0" dirty="0"/>
              <a:t>MYSQL</a:t>
            </a:r>
          </a:p>
        </p:txBody>
      </p:sp>
      <p:pic>
        <p:nvPicPr>
          <p:cNvPr id="6146" name="Picture 2" descr="desarrollo de frontend ">
            <a:extLst>
              <a:ext uri="{FF2B5EF4-FFF2-40B4-BE49-F238E27FC236}">
                <a16:creationId xmlns:a16="http://schemas.microsoft.com/office/drawing/2014/main" id="{FD936325-C729-44F5-DE06-1631906C7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161" y="656907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desarrollo de software ">
            <a:extLst>
              <a:ext uri="{FF2B5EF4-FFF2-40B4-BE49-F238E27FC236}">
                <a16:creationId xmlns:a16="http://schemas.microsoft.com/office/drawing/2014/main" id="{3A9718EB-9158-0E59-6915-1513ED260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9668" y="656907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base de datos ">
            <a:extLst>
              <a:ext uri="{FF2B5EF4-FFF2-40B4-BE49-F238E27FC236}">
                <a16:creationId xmlns:a16="http://schemas.microsoft.com/office/drawing/2014/main" id="{B5E09B0D-B011-5DF9-5E9A-9B79D627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14650" y="656907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n 19" descr="Logotipo&#10;&#10;Descripción generada automáticamente">
            <a:extLst>
              <a:ext uri="{FF2B5EF4-FFF2-40B4-BE49-F238E27FC236}">
                <a16:creationId xmlns:a16="http://schemas.microsoft.com/office/drawing/2014/main" id="{5B884FD0-B535-7122-1069-A36AE2DBBC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550" y="9388475"/>
            <a:ext cx="2196523" cy="2196523"/>
          </a:xfrm>
          <a:prstGeom prst="rect">
            <a:avLst/>
          </a:prstGeom>
        </p:spPr>
      </p:pic>
      <p:pic>
        <p:nvPicPr>
          <p:cNvPr id="21" name="Imagen 20" descr="Logotipo&#10;&#10;Descripción generada automáticamente">
            <a:extLst>
              <a:ext uri="{FF2B5EF4-FFF2-40B4-BE49-F238E27FC236}">
                <a16:creationId xmlns:a16="http://schemas.microsoft.com/office/drawing/2014/main" id="{E490DCAE-CBDC-BD21-17DF-A9F640B6E3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5987" y="0"/>
            <a:ext cx="2196523" cy="219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329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FD8DA66-4D97-047F-E7B3-DAAE82237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1661993"/>
          </a:xfrm>
        </p:spPr>
        <p:txBody>
          <a:bodyPr/>
          <a:lstStyle/>
          <a:p>
            <a:r>
              <a:rPr lang="es-CL" dirty="0"/>
              <a:t>Vista ADMINISTRATIVO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03B4B022-1E9C-3DC4-4D7C-C3E2EE6AD12B}"/>
              </a:ext>
            </a:extLst>
          </p:cNvPr>
          <p:cNvSpPr/>
          <p:nvPr/>
        </p:nvSpPr>
        <p:spPr>
          <a:xfrm>
            <a:off x="0" y="0"/>
            <a:ext cx="20104100" cy="73310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3" name="Imagen 2" descr="Logotipo&#10;&#10;Descripción generada automáticamente">
            <a:hlinkClick r:id="rId2"/>
            <a:extLst>
              <a:ext uri="{FF2B5EF4-FFF2-40B4-BE49-F238E27FC236}">
                <a16:creationId xmlns:a16="http://schemas.microsoft.com/office/drawing/2014/main" id="{77EC0594-1469-2765-5AB8-82FE3DBEA4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46" b="20213"/>
          <a:stretch/>
        </p:blipFill>
        <p:spPr>
          <a:xfrm>
            <a:off x="4902398" y="244475"/>
            <a:ext cx="10299304" cy="610140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0BD16405-6DB6-02D7-0600-B51434A2162E}"/>
              </a:ext>
            </a:extLst>
          </p:cNvPr>
          <p:cNvSpPr txBox="1"/>
          <p:nvPr/>
        </p:nvSpPr>
        <p:spPr>
          <a:xfrm>
            <a:off x="7670800" y="6130593"/>
            <a:ext cx="4762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000" b="1" dirty="0">
                <a:latin typeface="Lucida Calligraphy" panose="03010101010101010101" pitchFamily="66" charset="0"/>
              </a:rPr>
              <a:t>Administrativo</a:t>
            </a:r>
          </a:p>
        </p:txBody>
      </p:sp>
    </p:spTree>
    <p:extLst>
      <p:ext uri="{BB962C8B-B14F-4D97-AF65-F5344CB8AC3E}">
        <p14:creationId xmlns:p14="http://schemas.microsoft.com/office/powerpoint/2010/main" val="2144995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6B0B58-030A-1DFC-1CB5-31F0CE34D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22F060E-397C-04F7-0178-9EEA0D0C5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1661993"/>
          </a:xfrm>
        </p:spPr>
        <p:txBody>
          <a:bodyPr/>
          <a:lstStyle/>
          <a:p>
            <a:r>
              <a:rPr lang="es-CL" dirty="0"/>
              <a:t>VISUAL </a:t>
            </a:r>
            <a:br>
              <a:rPr lang="es-CL" dirty="0"/>
            </a:br>
            <a:r>
              <a:rPr lang="es-CL" dirty="0"/>
              <a:t>COCINA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D889BBF-D303-65E8-B5D6-A7FC8E2A5AB4}"/>
              </a:ext>
            </a:extLst>
          </p:cNvPr>
          <p:cNvSpPr/>
          <p:nvPr/>
        </p:nvSpPr>
        <p:spPr>
          <a:xfrm>
            <a:off x="0" y="0"/>
            <a:ext cx="20104100" cy="73310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3" name="Imagen 2" descr="Logotipo&#10;&#10;Descripción generada automáticamente">
            <a:hlinkClick r:id="rId2"/>
            <a:extLst>
              <a:ext uri="{FF2B5EF4-FFF2-40B4-BE49-F238E27FC236}">
                <a16:creationId xmlns:a16="http://schemas.microsoft.com/office/drawing/2014/main" id="{08C4DB9F-2977-DB24-4837-042DED0A6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46" b="20213"/>
          <a:stretch/>
        </p:blipFill>
        <p:spPr>
          <a:xfrm>
            <a:off x="4902398" y="244475"/>
            <a:ext cx="10299304" cy="610140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B03A4BD9-743E-D22D-FF06-9C1A0990AA6E}"/>
              </a:ext>
            </a:extLst>
          </p:cNvPr>
          <p:cNvSpPr txBox="1"/>
          <p:nvPr/>
        </p:nvSpPr>
        <p:spPr>
          <a:xfrm>
            <a:off x="8337550" y="6130593"/>
            <a:ext cx="342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000" b="1" dirty="0">
                <a:latin typeface="Lucida Calligraphy" panose="03010101010101010101" pitchFamily="66" charset="0"/>
              </a:rPr>
              <a:t>Cocina</a:t>
            </a:r>
          </a:p>
        </p:txBody>
      </p:sp>
    </p:spTree>
    <p:extLst>
      <p:ext uri="{BB962C8B-B14F-4D97-AF65-F5344CB8AC3E}">
        <p14:creationId xmlns:p14="http://schemas.microsoft.com/office/powerpoint/2010/main" val="826041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A5CC6F-A001-3175-924F-101209547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68AB3E1-A141-12D3-8C0C-6609C5AE1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1661993"/>
          </a:xfrm>
        </p:spPr>
        <p:txBody>
          <a:bodyPr/>
          <a:lstStyle/>
          <a:p>
            <a:r>
              <a:rPr lang="es-CL" dirty="0"/>
              <a:t>VISUAL </a:t>
            </a:r>
            <a:br>
              <a:rPr lang="es-CL" dirty="0"/>
            </a:br>
            <a:r>
              <a:rPr lang="es-CL" dirty="0"/>
              <a:t>MESERO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C6E59842-48E3-B1E0-FD3C-BEE7BF371BD2}"/>
              </a:ext>
            </a:extLst>
          </p:cNvPr>
          <p:cNvSpPr/>
          <p:nvPr/>
        </p:nvSpPr>
        <p:spPr>
          <a:xfrm>
            <a:off x="0" y="0"/>
            <a:ext cx="20104100" cy="73310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3" name="Imagen 2" descr="Logotipo&#10;&#10;Descripción generada automáticamente">
            <a:hlinkClick r:id="rId2"/>
            <a:extLst>
              <a:ext uri="{FF2B5EF4-FFF2-40B4-BE49-F238E27FC236}">
                <a16:creationId xmlns:a16="http://schemas.microsoft.com/office/drawing/2014/main" id="{CEC9D5D7-685A-7CDD-6EA3-432F03FE78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46" b="20213"/>
          <a:stretch/>
        </p:blipFill>
        <p:spPr>
          <a:xfrm>
            <a:off x="4902398" y="244475"/>
            <a:ext cx="10299304" cy="610140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1A48ADC-3E63-6248-1341-1D08731A9F62}"/>
              </a:ext>
            </a:extLst>
          </p:cNvPr>
          <p:cNvSpPr txBox="1"/>
          <p:nvPr/>
        </p:nvSpPr>
        <p:spPr>
          <a:xfrm>
            <a:off x="8337550" y="6130593"/>
            <a:ext cx="342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000" b="1" dirty="0">
                <a:latin typeface="Lucida Calligraphy" panose="03010101010101010101" pitchFamily="66" charset="0"/>
              </a:rPr>
              <a:t>Mesero</a:t>
            </a:r>
          </a:p>
        </p:txBody>
      </p:sp>
    </p:spTree>
    <p:extLst>
      <p:ext uri="{BB962C8B-B14F-4D97-AF65-F5344CB8AC3E}">
        <p14:creationId xmlns:p14="http://schemas.microsoft.com/office/powerpoint/2010/main" val="2966343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ipse 2">
            <a:extLst>
              <a:ext uri="{FF2B5EF4-FFF2-40B4-BE49-F238E27FC236}">
                <a16:creationId xmlns:a16="http://schemas.microsoft.com/office/drawing/2014/main" id="{F215D020-8DEB-EA8A-4D67-35D4A6B126A5}"/>
              </a:ext>
            </a:extLst>
          </p:cNvPr>
          <p:cNvSpPr/>
          <p:nvPr/>
        </p:nvSpPr>
        <p:spPr>
          <a:xfrm>
            <a:off x="4718050" y="-212726"/>
            <a:ext cx="11353800" cy="8382000"/>
          </a:xfrm>
          <a:prstGeom prst="ellipse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559682C9-795B-0AF3-B29C-E8A52382AC79}"/>
              </a:ext>
            </a:extLst>
          </p:cNvPr>
          <p:cNvSpPr/>
          <p:nvPr/>
        </p:nvSpPr>
        <p:spPr>
          <a:xfrm>
            <a:off x="5574839" y="739774"/>
            <a:ext cx="9829799" cy="6477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2" name="Imagen 1" descr="Logotipo&#10;&#10;Descripción generada automáticamente">
            <a:hlinkClick r:id="rId2"/>
            <a:extLst>
              <a:ext uri="{FF2B5EF4-FFF2-40B4-BE49-F238E27FC236}">
                <a16:creationId xmlns:a16="http://schemas.microsoft.com/office/drawing/2014/main" id="{694FBE4F-52A4-FCF0-7024-59AD4935C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46" b="20213"/>
          <a:stretch/>
        </p:blipFill>
        <p:spPr>
          <a:xfrm>
            <a:off x="7038612" y="1933793"/>
            <a:ext cx="6902252" cy="408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631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5485A84F-A3F0-60AC-97BE-002B8CFD121D}"/>
              </a:ext>
            </a:extLst>
          </p:cNvPr>
          <p:cNvSpPr txBox="1">
            <a:spLocks/>
          </p:cNvSpPr>
          <p:nvPr/>
        </p:nvSpPr>
        <p:spPr>
          <a:xfrm>
            <a:off x="527050" y="1006475"/>
            <a:ext cx="4343400" cy="1846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l">
              <a:defRPr sz="4800" b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CL" sz="6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ui-sans-serif"/>
              </a:rPr>
              <a:t>PROJECT TEAM</a:t>
            </a:r>
            <a:endParaRPr lang="es-CL" sz="6000" kern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Imagen 2" descr="Logotipo&#10;&#10;Descripción generada automáticamente">
            <a:extLst>
              <a:ext uri="{FF2B5EF4-FFF2-40B4-BE49-F238E27FC236}">
                <a16:creationId xmlns:a16="http://schemas.microsoft.com/office/drawing/2014/main" id="{32DBCE37-1D11-348E-19D8-2AC2D592D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7490" y="-272356"/>
            <a:ext cx="7315200" cy="7315200"/>
          </a:xfrm>
          <a:prstGeom prst="rect">
            <a:avLst/>
          </a:prstGeom>
        </p:spPr>
      </p:pic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9C0C788B-2520-0744-AC75-F4F74EC179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4675" y="1052982"/>
            <a:ext cx="4343400" cy="1846659"/>
          </a:xfrm>
        </p:spPr>
        <p:txBody>
          <a:bodyPr/>
          <a:lstStyle/>
          <a:p>
            <a:r>
              <a:rPr lang="es-CL" sz="6000" b="1" i="0" dirty="0">
                <a:effectLst/>
                <a:latin typeface="ui-sans-serif"/>
              </a:rPr>
              <a:t>PROJECT TEAM</a:t>
            </a:r>
            <a:endParaRPr lang="es-CL" sz="6000" dirty="0"/>
          </a:p>
        </p:txBody>
      </p:sp>
      <p:sp>
        <p:nvSpPr>
          <p:cNvPr id="4" name="object 91">
            <a:extLst>
              <a:ext uri="{FF2B5EF4-FFF2-40B4-BE49-F238E27FC236}">
                <a16:creationId xmlns:a16="http://schemas.microsoft.com/office/drawing/2014/main" id="{D5AACB3B-6F9A-9747-B04C-B9C59384A02A}"/>
              </a:ext>
            </a:extLst>
          </p:cNvPr>
          <p:cNvSpPr txBox="1"/>
          <p:nvPr/>
        </p:nvSpPr>
        <p:spPr>
          <a:xfrm>
            <a:off x="9518650" y="7848158"/>
            <a:ext cx="3135630" cy="75084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lvl="0" algn="ctr"/>
            <a:r>
              <a:rPr lang="es-CL" sz="1600" dirty="0" err="1"/>
              <a:t>Product</a:t>
            </a:r>
            <a:r>
              <a:rPr lang="es-CL" sz="1600" dirty="0"/>
              <a:t> Owner, Equipo de desarrollo</a:t>
            </a:r>
          </a:p>
          <a:p>
            <a:pPr lvl="0" algn="ctr"/>
            <a:r>
              <a:rPr lang="es-CL" sz="1600" dirty="0"/>
              <a:t>Desarrollo y Definir visión del proyecto</a:t>
            </a:r>
          </a:p>
        </p:txBody>
      </p:sp>
      <p:sp>
        <p:nvSpPr>
          <p:cNvPr id="5" name="object 92">
            <a:extLst>
              <a:ext uri="{FF2B5EF4-FFF2-40B4-BE49-F238E27FC236}">
                <a16:creationId xmlns:a16="http://schemas.microsoft.com/office/drawing/2014/main" id="{E41A357A-3628-0544-8889-B7358C79D363}"/>
              </a:ext>
            </a:extLst>
          </p:cNvPr>
          <p:cNvSpPr txBox="1"/>
          <p:nvPr/>
        </p:nvSpPr>
        <p:spPr>
          <a:xfrm>
            <a:off x="9366250" y="7033781"/>
            <a:ext cx="3439160" cy="50654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lvl="0"/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Esteban Ramírez</a:t>
            </a:r>
            <a:endParaRPr lang="es-CL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object 93">
            <a:extLst>
              <a:ext uri="{FF2B5EF4-FFF2-40B4-BE49-F238E27FC236}">
                <a16:creationId xmlns:a16="http://schemas.microsoft.com/office/drawing/2014/main" id="{25467D84-F2EF-3E4A-BD05-6DC3B85BD548}"/>
              </a:ext>
            </a:extLst>
          </p:cNvPr>
          <p:cNvSpPr/>
          <p:nvPr/>
        </p:nvSpPr>
        <p:spPr>
          <a:xfrm>
            <a:off x="10708467" y="7703012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40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80"/>
                </a:lnTo>
                <a:lnTo>
                  <a:pt x="0" y="60109"/>
                </a:lnTo>
                <a:lnTo>
                  <a:pt x="751281" y="60109"/>
                </a:lnTo>
                <a:lnTo>
                  <a:pt x="751281" y="36080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94">
            <a:extLst>
              <a:ext uri="{FF2B5EF4-FFF2-40B4-BE49-F238E27FC236}">
                <a16:creationId xmlns:a16="http://schemas.microsoft.com/office/drawing/2014/main" id="{AC157987-6034-D248-AE42-D26D028893D2}"/>
              </a:ext>
            </a:extLst>
          </p:cNvPr>
          <p:cNvSpPr txBox="1"/>
          <p:nvPr/>
        </p:nvSpPr>
        <p:spPr>
          <a:xfrm>
            <a:off x="13361465" y="7848158"/>
            <a:ext cx="3135630" cy="75084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lvl="0"/>
            <a:r>
              <a:rPr lang="es-CL" sz="1600" dirty="0"/>
              <a:t>Equipo de desarrollo, Scrum Master </a:t>
            </a:r>
          </a:p>
          <a:p>
            <a:pPr lvl="0" algn="ctr"/>
            <a:r>
              <a:rPr lang="es-MX" sz="1600" dirty="0"/>
              <a:t>Desarrollo y Seguimiento de tareas asignadas</a:t>
            </a:r>
            <a:endParaRPr lang="es-CL" sz="1600" dirty="0"/>
          </a:p>
        </p:txBody>
      </p:sp>
      <p:sp>
        <p:nvSpPr>
          <p:cNvPr id="8" name="object 95">
            <a:extLst>
              <a:ext uri="{FF2B5EF4-FFF2-40B4-BE49-F238E27FC236}">
                <a16:creationId xmlns:a16="http://schemas.microsoft.com/office/drawing/2014/main" id="{B5502967-C5BF-934C-A762-7E3DA5A2BDF6}"/>
              </a:ext>
            </a:extLst>
          </p:cNvPr>
          <p:cNvSpPr txBox="1"/>
          <p:nvPr/>
        </p:nvSpPr>
        <p:spPr>
          <a:xfrm>
            <a:off x="13317220" y="7033781"/>
            <a:ext cx="3135630" cy="468077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0"/>
              </a:spcBef>
            </a:pPr>
            <a:r>
              <a:rPr lang="es-CL" sz="2950" b="1" dirty="0">
                <a:latin typeface="Arial"/>
                <a:cs typeface="Arial"/>
              </a:rPr>
              <a:t>Gabriel Muñoz</a:t>
            </a:r>
            <a:endParaRPr sz="2950" dirty="0">
              <a:latin typeface="Arial"/>
              <a:cs typeface="Arial"/>
            </a:endParaRPr>
          </a:p>
        </p:txBody>
      </p:sp>
      <p:sp>
        <p:nvSpPr>
          <p:cNvPr id="9" name="object 96">
            <a:extLst>
              <a:ext uri="{FF2B5EF4-FFF2-40B4-BE49-F238E27FC236}">
                <a16:creationId xmlns:a16="http://schemas.microsoft.com/office/drawing/2014/main" id="{C5D1D63C-16D8-A84C-8A90-8F8537555927}"/>
              </a:ext>
            </a:extLst>
          </p:cNvPr>
          <p:cNvSpPr/>
          <p:nvPr/>
        </p:nvSpPr>
        <p:spPr>
          <a:xfrm>
            <a:off x="14551284" y="7703012"/>
            <a:ext cx="751840" cy="60325"/>
          </a:xfrm>
          <a:custGeom>
            <a:avLst/>
            <a:gdLst/>
            <a:ahLst/>
            <a:cxnLst/>
            <a:rect l="l" t="t" r="r" b="b"/>
            <a:pathLst>
              <a:path w="751840" h="60325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80"/>
                </a:lnTo>
                <a:lnTo>
                  <a:pt x="0" y="60109"/>
                </a:lnTo>
                <a:lnTo>
                  <a:pt x="751281" y="60109"/>
                </a:lnTo>
                <a:lnTo>
                  <a:pt x="751281" y="36080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28" name="Picture 4" descr="Humo Cafe PNG para descargar gratis">
            <a:extLst>
              <a:ext uri="{FF2B5EF4-FFF2-40B4-BE49-F238E27FC236}">
                <a16:creationId xmlns:a16="http://schemas.microsoft.com/office/drawing/2014/main" id="{53A13238-3A09-B857-098D-CE574EA6E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03952" y="2375594"/>
            <a:ext cx="9334500" cy="933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1108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extLst>
              <a:ext uri="{FF2B5EF4-FFF2-40B4-BE49-F238E27FC236}">
                <a16:creationId xmlns:a16="http://schemas.microsoft.com/office/drawing/2014/main" id="{2A0D6306-FE3F-AAA5-9464-C37F89690A55}"/>
              </a:ext>
            </a:extLst>
          </p:cNvPr>
          <p:cNvSpPr/>
          <p:nvPr/>
        </p:nvSpPr>
        <p:spPr>
          <a:xfrm>
            <a:off x="7461250" y="5883275"/>
            <a:ext cx="7889268" cy="4495800"/>
          </a:xfrm>
          <a:prstGeom prst="rect">
            <a:avLst/>
          </a:prstGeom>
          <a:solidFill>
            <a:srgbClr val="1A1A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B42DDC2F-EDC7-6C43-BCAA-C6060CFA45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250" y="1228884"/>
            <a:ext cx="4912334" cy="2215991"/>
          </a:xfrm>
        </p:spPr>
        <p:txBody>
          <a:bodyPr/>
          <a:lstStyle/>
          <a:p>
            <a:r>
              <a:rPr lang="es-MX" sz="4800" dirty="0"/>
              <a:t>DESCRIPCIÓN DEL PROYECTO</a:t>
            </a:r>
            <a:endParaRPr lang="es-CL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086856D-C83E-9927-5C47-0FA4141BFEA1}"/>
              </a:ext>
            </a:extLst>
          </p:cNvPr>
          <p:cNvSpPr/>
          <p:nvPr/>
        </p:nvSpPr>
        <p:spPr>
          <a:xfrm>
            <a:off x="7420582" y="701675"/>
            <a:ext cx="7889268" cy="4495800"/>
          </a:xfrm>
          <a:prstGeom prst="rect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EAAFED4-FBFB-7EC9-1D6B-C87495B5FEC6}"/>
              </a:ext>
            </a:extLst>
          </p:cNvPr>
          <p:cNvSpPr/>
          <p:nvPr/>
        </p:nvSpPr>
        <p:spPr>
          <a:xfrm>
            <a:off x="7080250" y="396875"/>
            <a:ext cx="7889268" cy="4495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MX" sz="2800" b="1" u="sng" dirty="0"/>
              <a:t>PROBLEMA O DOLOR</a:t>
            </a:r>
          </a:p>
          <a:p>
            <a:pPr lvl="0" algn="ctr"/>
            <a:endParaRPr lang="es-MX" sz="2800" u="sng" dirty="0"/>
          </a:p>
          <a:p>
            <a:pPr lvl="0" algn="ctr"/>
            <a:r>
              <a:rPr lang="es-ES" sz="2800" dirty="0"/>
              <a:t>La cafetería Alas </a:t>
            </a:r>
            <a:r>
              <a:rPr lang="es-ES" sz="2800" dirty="0" err="1"/>
              <a:t>Cofe</a:t>
            </a:r>
            <a:r>
              <a:rPr lang="es-ES" sz="2800" dirty="0"/>
              <a:t> enfrenta dificultades en la gestión de pedidos. Actualmente, los pedidos se anotan en una libreta y luego se ingresan manualmente en la caja, lo que implica un trabajo duplicado al tener que ir a la libreta y después a la cocina, ya que el sistema de caja y cocina están desconectados.</a:t>
            </a:r>
            <a:endParaRPr lang="es-CL" sz="2800" u="sng" dirty="0"/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354E7A6D-843A-D9F6-B419-8F7B96949805}"/>
              </a:ext>
            </a:extLst>
          </p:cNvPr>
          <p:cNvSpPr/>
          <p:nvPr/>
        </p:nvSpPr>
        <p:spPr>
          <a:xfrm>
            <a:off x="7080250" y="5502275"/>
            <a:ext cx="7889268" cy="4495800"/>
          </a:xfrm>
          <a:prstGeom prst="rect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MX" sz="2400" b="1" u="sng" dirty="0"/>
              <a:t>PROPUESTA DE SOLUCIÓN</a:t>
            </a:r>
          </a:p>
          <a:p>
            <a:pPr lvl="0" algn="ctr"/>
            <a:endParaRPr lang="es-MX" sz="2400" u="sng" dirty="0"/>
          </a:p>
          <a:p>
            <a:r>
              <a:rPr lang="es-ES" sz="2400" dirty="0"/>
              <a:t>Se propone desarrollar una aplicación web que optimice la gestión de pedidos. Esta plataforma permitirá dos tipos de usuarios:</a:t>
            </a:r>
          </a:p>
          <a:p>
            <a:r>
              <a:rPr lang="es-ES" sz="2400" b="1" dirty="0"/>
              <a:t>Administrador</a:t>
            </a:r>
            <a:r>
              <a:rPr lang="es-ES" sz="2400" dirty="0"/>
              <a:t>: Podrá agregar nuevos usuarios, visualizar las ventas diarias y gestionar productos.</a:t>
            </a:r>
          </a:p>
          <a:p>
            <a:r>
              <a:rPr lang="es-ES" sz="2400" b="1" dirty="0"/>
              <a:t>Mesero/Cocinero</a:t>
            </a:r>
            <a:r>
              <a:rPr lang="es-ES" sz="2400" dirty="0"/>
              <a:t>: Tendrán acceso a los pedidos de los clientes, podrán marcar los pedidos como listos y gestionar entregas. Además, los meseros podrán añadir productos si el cliente lo solicita.</a:t>
            </a:r>
          </a:p>
        </p:txBody>
      </p:sp>
      <p:sp>
        <p:nvSpPr>
          <p:cNvPr id="79" name="Flecha: curvada hacia la izquierda 78">
            <a:extLst>
              <a:ext uri="{FF2B5EF4-FFF2-40B4-BE49-F238E27FC236}">
                <a16:creationId xmlns:a16="http://schemas.microsoft.com/office/drawing/2014/main" id="{A9568237-D1E0-E5BC-66DC-70F17D60E868}"/>
              </a:ext>
            </a:extLst>
          </p:cNvPr>
          <p:cNvSpPr/>
          <p:nvPr/>
        </p:nvSpPr>
        <p:spPr>
          <a:xfrm>
            <a:off x="16224250" y="2949575"/>
            <a:ext cx="1371600" cy="5029200"/>
          </a:xfrm>
          <a:prstGeom prst="curved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sp>
        <p:nvSpPr>
          <p:cNvPr id="80" name="Flecha: curvada hacia la izquierda 79">
            <a:extLst>
              <a:ext uri="{FF2B5EF4-FFF2-40B4-BE49-F238E27FC236}">
                <a16:creationId xmlns:a16="http://schemas.microsoft.com/office/drawing/2014/main" id="{DB133B0E-77B4-97E3-37E9-D67CA6AC00B8}"/>
              </a:ext>
            </a:extLst>
          </p:cNvPr>
          <p:cNvSpPr/>
          <p:nvPr/>
        </p:nvSpPr>
        <p:spPr>
          <a:xfrm>
            <a:off x="16148050" y="2987675"/>
            <a:ext cx="1371600" cy="5029200"/>
          </a:xfrm>
          <a:prstGeom prst="curvedLeftArrow">
            <a:avLst/>
          </a:prstGeom>
          <a:solidFill>
            <a:srgbClr val="FEB62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pic>
        <p:nvPicPr>
          <p:cNvPr id="82" name="Imagen 81" descr="Logotipo&#10;&#10;Descripción generada automáticamente">
            <a:extLst>
              <a:ext uri="{FF2B5EF4-FFF2-40B4-BE49-F238E27FC236}">
                <a16:creationId xmlns:a16="http://schemas.microsoft.com/office/drawing/2014/main" id="{3F6B3082-C25F-A4FF-133E-D19306777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0" y="8311515"/>
            <a:ext cx="3210560" cy="321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55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E59C990-002F-7449-A24F-E2F4FB64B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1661993"/>
          </a:xfrm>
        </p:spPr>
        <p:txBody>
          <a:bodyPr/>
          <a:lstStyle/>
          <a:p>
            <a:r>
              <a:rPr lang="es-MX" sz="5400" dirty="0"/>
              <a:t>OBJETIVO GENERAL</a:t>
            </a:r>
            <a:endParaRPr lang="es-CL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971459C-F222-F849-B1A1-E1FE668068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830997"/>
          </a:xfrm>
        </p:spPr>
        <p:txBody>
          <a:bodyPr/>
          <a:lstStyle/>
          <a:p>
            <a:pPr algn="just"/>
            <a:r>
              <a:rPr lang="es-MX" b="0" i="0" dirty="0">
                <a:solidFill>
                  <a:schemeClr val="tx1"/>
                </a:solidFill>
                <a:effectLst/>
              </a:rPr>
              <a:t>Mejorar la gestión de pedidos en la cafetería </a:t>
            </a:r>
            <a:r>
              <a:rPr lang="es-MX" b="0" i="1" dirty="0">
                <a:solidFill>
                  <a:schemeClr val="tx1"/>
                </a:solidFill>
                <a:effectLst/>
              </a:rPr>
              <a:t>Alas </a:t>
            </a:r>
            <a:r>
              <a:rPr lang="es-MX" b="0" i="1" dirty="0" err="1">
                <a:solidFill>
                  <a:schemeClr val="tx1"/>
                </a:solidFill>
                <a:effectLst/>
              </a:rPr>
              <a:t>Coffee</a:t>
            </a:r>
            <a:r>
              <a:rPr lang="es-MX" b="0" i="0" dirty="0">
                <a:solidFill>
                  <a:schemeClr val="tx1"/>
                </a:solidFill>
                <a:effectLst/>
              </a:rPr>
              <a:t> mediante la implementación de una </a:t>
            </a:r>
            <a:r>
              <a:rPr lang="es-MX" b="1" i="0" dirty="0">
                <a:solidFill>
                  <a:schemeClr val="tx1"/>
                </a:solidFill>
                <a:effectLst/>
              </a:rPr>
              <a:t>aplicación web</a:t>
            </a:r>
            <a:r>
              <a:rPr lang="es-MX" b="0" i="0" dirty="0">
                <a:solidFill>
                  <a:schemeClr val="tx1"/>
                </a:solidFill>
                <a:effectLst/>
              </a:rPr>
              <a:t> que optimice el proceso de toma y seguimiento de pedidos, reduciendo la carga de trabajo del personal y minimizando errores en el servicio.</a:t>
            </a:r>
            <a:endParaRPr lang="es-CL" dirty="0">
              <a:solidFill>
                <a:schemeClr val="tx1"/>
              </a:solidFill>
            </a:endParaRPr>
          </a:p>
        </p:txBody>
      </p:sp>
      <p:pic>
        <p:nvPicPr>
          <p:cNvPr id="5124" name="Picture 4" descr="Descubre por qué las cafeterias son negocios rentables">
            <a:extLst>
              <a:ext uri="{FF2B5EF4-FFF2-40B4-BE49-F238E27FC236}">
                <a16:creationId xmlns:a16="http://schemas.microsoft.com/office/drawing/2014/main" id="{D8BABAE8-7759-79AE-9B98-FC5496B4E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4951" y="-4232729"/>
            <a:ext cx="20370007" cy="11640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0723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D1F11-EAE4-752D-BD07-728F95F72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5733257-F49F-06B8-8166-29ADE219E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2324921"/>
          </a:xfrm>
        </p:spPr>
        <p:txBody>
          <a:bodyPr wrap="square">
            <a:normAutofit/>
          </a:bodyPr>
          <a:lstStyle/>
          <a:p>
            <a:r>
              <a:rPr lang="es-MX" dirty="0"/>
              <a:t>OBJETIVO ESPECIFICO</a:t>
            </a:r>
            <a:endParaRPr lang="es-CL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BA338B7-965A-9BDB-6E36-AB62ED27CA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4271" y="8170445"/>
            <a:ext cx="11193563" cy="1903830"/>
          </a:xfrm>
        </p:spPr>
        <p:txBody>
          <a:bodyPr wrap="square"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s-MX" dirty="0">
                <a:solidFill>
                  <a:schemeClr val="tx1"/>
                </a:solidFill>
              </a:rPr>
              <a:t>De</a:t>
            </a:r>
            <a:r>
              <a:rPr lang="es-MX" b="0" i="0" dirty="0">
                <a:solidFill>
                  <a:schemeClr val="tx1"/>
                </a:solidFill>
                <a:effectLst/>
              </a:rPr>
              <a:t>sarrollar e implementar un sistema de gestión de pedidos eficiente que optimice el proceso de creación, modificación y seguimiento de pedidos, mejorando la comunicación en tiempo real entre los meseros y la cocina. El sistema permitirá gestionar el estado de las mesas y asignar pedidos adecuadamente, además de ofrecer una interfaz intuitiva para el personal. Se integrará una base de datos para almacenar y gestionar la información de pedidos, mesas y empleados, y se habilitará la opción de realizar pedidos en línea. El sistema también incluirá notificaciones automáticas sobre el estado de los pedidos, generará informes sobre el desempeño del restaurante y garantizará la seguridad del acceso al sistema.</a:t>
            </a:r>
            <a:endParaRPr lang="es-C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369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FBA40-7A0E-C2CD-5450-6F2EC1F48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extLst>
              <a:ext uri="{FF2B5EF4-FFF2-40B4-BE49-F238E27FC236}">
                <a16:creationId xmlns:a16="http://schemas.microsoft.com/office/drawing/2014/main" id="{8F0B8939-0658-19D7-BF8A-0150EE70C301}"/>
              </a:ext>
            </a:extLst>
          </p:cNvPr>
          <p:cNvSpPr/>
          <p:nvPr/>
        </p:nvSpPr>
        <p:spPr>
          <a:xfrm>
            <a:off x="11066463" y="4056495"/>
            <a:ext cx="7889268" cy="4495800"/>
          </a:xfrm>
          <a:prstGeom prst="rect">
            <a:avLst/>
          </a:prstGeom>
          <a:solidFill>
            <a:srgbClr val="1A1A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1" name="Marcador de texto 70">
            <a:extLst>
              <a:ext uri="{FF2B5EF4-FFF2-40B4-BE49-F238E27FC236}">
                <a16:creationId xmlns:a16="http://schemas.microsoft.com/office/drawing/2014/main" id="{CDCCCB3E-5491-5F57-4036-31B6BE6290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250" y="1228884"/>
            <a:ext cx="4912334" cy="2215991"/>
          </a:xfrm>
        </p:spPr>
        <p:txBody>
          <a:bodyPr/>
          <a:lstStyle/>
          <a:p>
            <a:r>
              <a:rPr lang="es-MX" sz="4800" dirty="0"/>
              <a:t>DESCRIPCIÓN DEL PROYECTO</a:t>
            </a:r>
            <a:endParaRPr lang="es-CL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E041958D-2F82-77C0-85F7-D92C00B36027}"/>
              </a:ext>
            </a:extLst>
          </p:cNvPr>
          <p:cNvSpPr/>
          <p:nvPr/>
        </p:nvSpPr>
        <p:spPr>
          <a:xfrm>
            <a:off x="1517650" y="3978275"/>
            <a:ext cx="7889268" cy="4495800"/>
          </a:xfrm>
          <a:prstGeom prst="rect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5A26AFC-12F0-AC90-229B-65DE3B292351}"/>
              </a:ext>
            </a:extLst>
          </p:cNvPr>
          <p:cNvSpPr/>
          <p:nvPr/>
        </p:nvSpPr>
        <p:spPr>
          <a:xfrm>
            <a:off x="1030143" y="3559695"/>
            <a:ext cx="7889268" cy="4495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MX" sz="2800" b="1" u="sng" dirty="0"/>
              <a:t>ALCANCES</a:t>
            </a:r>
          </a:p>
          <a:p>
            <a:pPr lvl="0" algn="ctr"/>
            <a:endParaRPr lang="es-MX" sz="2800" u="sng" dirty="0"/>
          </a:p>
          <a:p>
            <a:pPr algn="ctr"/>
            <a:r>
              <a:rPr lang="es-ES" sz="2800" dirty="0"/>
              <a:t>1- Automatización del Proceso de Pedidos</a:t>
            </a:r>
          </a:p>
          <a:p>
            <a:pPr algn="ctr"/>
            <a:r>
              <a:rPr lang="es-ES" sz="2800" dirty="0"/>
              <a:t>2- </a:t>
            </a:r>
            <a:r>
              <a:rPr lang="es-CL" sz="2800" dirty="0"/>
              <a:t>Interfaz para Administradores</a:t>
            </a:r>
            <a:endParaRPr lang="es-ES" sz="2800" dirty="0"/>
          </a:p>
          <a:p>
            <a:pPr algn="ctr"/>
            <a:r>
              <a:rPr lang="es-ES" sz="2800" dirty="0"/>
              <a:t>3- </a:t>
            </a:r>
            <a:r>
              <a:rPr lang="es-CL" sz="2800" dirty="0"/>
              <a:t>Actualización en Tiempo Real:</a:t>
            </a:r>
            <a:endParaRPr lang="es-ES" sz="2800" dirty="0"/>
          </a:p>
          <a:p>
            <a:pPr algn="ctr"/>
            <a:r>
              <a:rPr lang="es-ES" sz="2800" dirty="0"/>
              <a:t>4- </a:t>
            </a:r>
            <a:r>
              <a:rPr lang="es-CL" sz="2800" dirty="0"/>
              <a:t>Accesibilidad</a:t>
            </a:r>
          </a:p>
          <a:p>
            <a:pPr algn="ctr"/>
            <a:r>
              <a:rPr lang="es-CL" sz="2800" dirty="0"/>
              <a:t>5-Capacitación al Personal</a:t>
            </a: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DB55E3FB-EDFC-9DAD-53B5-CEDAA78FD70D}"/>
              </a:ext>
            </a:extLst>
          </p:cNvPr>
          <p:cNvSpPr/>
          <p:nvPr/>
        </p:nvSpPr>
        <p:spPr>
          <a:xfrm>
            <a:off x="10509250" y="3559695"/>
            <a:ext cx="7889268" cy="4495800"/>
          </a:xfrm>
          <a:prstGeom prst="rect">
            <a:avLst/>
          </a:prstGeom>
          <a:solidFill>
            <a:srgbClr val="FEB62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u="sng" dirty="0"/>
              <a:t>LIMITACIONES DEL PROYECTO</a:t>
            </a:r>
          </a:p>
          <a:p>
            <a:pPr algn="ctr"/>
            <a:endParaRPr lang="es-MX" sz="2800" b="1" u="sng" dirty="0"/>
          </a:p>
          <a:p>
            <a:pPr algn="ctr"/>
            <a:r>
              <a:rPr lang="es-ES" sz="2800" dirty="0"/>
              <a:t>1- Dependencia de la Conectividad a Internet</a:t>
            </a:r>
          </a:p>
          <a:p>
            <a:pPr algn="ctr"/>
            <a:r>
              <a:rPr lang="es-ES" sz="2800" dirty="0"/>
              <a:t>2- Costo de Desarrollo y Mantenimiento</a:t>
            </a:r>
          </a:p>
          <a:p>
            <a:pPr algn="ctr"/>
            <a:r>
              <a:rPr lang="es-ES" sz="2800" dirty="0"/>
              <a:t>3-</a:t>
            </a:r>
            <a:r>
              <a:rPr lang="es-CL" sz="2800" dirty="0"/>
              <a:t>Resistencia al Cambio</a:t>
            </a:r>
          </a:p>
          <a:p>
            <a:pPr algn="ctr"/>
            <a:r>
              <a:rPr lang="es-CL" sz="2800" dirty="0"/>
              <a:t>4-Seguridad de los Datos:</a:t>
            </a:r>
          </a:p>
          <a:p>
            <a:pPr lvl="0" algn="ctr"/>
            <a:endParaRPr lang="es-MX" sz="2400" u="sng" dirty="0"/>
          </a:p>
        </p:txBody>
      </p:sp>
      <p:pic>
        <p:nvPicPr>
          <p:cNvPr id="4" name="Imagen 3" descr="Logotipo&#10;&#10;Descripción generada automáticamente">
            <a:extLst>
              <a:ext uri="{FF2B5EF4-FFF2-40B4-BE49-F238E27FC236}">
                <a16:creationId xmlns:a16="http://schemas.microsoft.com/office/drawing/2014/main" id="{45205A8E-8FC8-7BB8-CC34-520E31572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5987" y="0"/>
            <a:ext cx="2196523" cy="2196523"/>
          </a:xfrm>
          <a:prstGeom prst="rect">
            <a:avLst/>
          </a:prstGeom>
        </p:spPr>
      </p:pic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B0439030-6748-1A0C-0783-CAD266BB3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550" y="9388475"/>
            <a:ext cx="2196523" cy="219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249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50CAFDD6-0EF2-7745-8520-42787B7C79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250" y="1258411"/>
            <a:ext cx="4829810" cy="1477328"/>
          </a:xfrm>
        </p:spPr>
        <p:txBody>
          <a:bodyPr/>
          <a:lstStyle/>
          <a:p>
            <a:r>
              <a:rPr lang="es-MX" sz="4800" dirty="0"/>
              <a:t>METODOLOGÍA ÁGIL</a:t>
            </a:r>
            <a:endParaRPr lang="es-CL" dirty="0"/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4B136286-6BA1-8D41-97A9-9E7FF40CC893}"/>
              </a:ext>
            </a:extLst>
          </p:cNvPr>
          <p:cNvSpPr txBox="1"/>
          <p:nvPr/>
        </p:nvSpPr>
        <p:spPr>
          <a:xfrm>
            <a:off x="2319297" y="5218443"/>
            <a:ext cx="3522979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0320" algn="ctr">
              <a:spcBef>
                <a:spcPts val="110"/>
              </a:spcBef>
            </a:pPr>
            <a:r>
              <a:rPr lang="es-CL" sz="3200" b="1" dirty="0"/>
              <a:t>Flexibilidad y Adaptabilidad</a:t>
            </a:r>
          </a:p>
        </p:txBody>
      </p:sp>
      <p:sp>
        <p:nvSpPr>
          <p:cNvPr id="5" name="object 6">
            <a:extLst>
              <a:ext uri="{FF2B5EF4-FFF2-40B4-BE49-F238E27FC236}">
                <a16:creationId xmlns:a16="http://schemas.microsoft.com/office/drawing/2014/main" id="{EFF923BD-7896-FD48-AA2F-150A0BB6EC02}"/>
              </a:ext>
            </a:extLst>
          </p:cNvPr>
          <p:cNvSpPr txBox="1"/>
          <p:nvPr/>
        </p:nvSpPr>
        <p:spPr>
          <a:xfrm>
            <a:off x="7976871" y="5262032"/>
            <a:ext cx="3522979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777875" algn="ctr">
              <a:lnSpc>
                <a:spcPct val="100000"/>
              </a:lnSpc>
              <a:spcBef>
                <a:spcPts val="110"/>
              </a:spcBef>
            </a:pPr>
            <a:r>
              <a:rPr lang="es-CL" sz="3200" b="1" dirty="0"/>
              <a:t>Enfoque en el Cliente</a:t>
            </a:r>
            <a:endParaRPr lang="es-CL" sz="2950" b="1" dirty="0">
              <a:latin typeface="Arial"/>
              <a:cs typeface="Arial"/>
            </a:endParaRPr>
          </a:p>
        </p:txBody>
      </p:sp>
      <p:pic>
        <p:nvPicPr>
          <p:cNvPr id="2052" name="Picture 4" descr="flexibilidad ">
            <a:extLst>
              <a:ext uri="{FF2B5EF4-FFF2-40B4-BE49-F238E27FC236}">
                <a16:creationId xmlns:a16="http://schemas.microsoft.com/office/drawing/2014/main" id="{8FE437A3-8F40-451B-32CD-BC5AB5366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450" y="3912722"/>
            <a:ext cx="1468675" cy="146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Ágil ">
            <a:extLst>
              <a:ext uri="{FF2B5EF4-FFF2-40B4-BE49-F238E27FC236}">
                <a16:creationId xmlns:a16="http://schemas.microsoft.com/office/drawing/2014/main" id="{75DBE394-BC5E-0F66-B5E1-34B76869F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32" y="709408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bject 5">
            <a:extLst>
              <a:ext uri="{FF2B5EF4-FFF2-40B4-BE49-F238E27FC236}">
                <a16:creationId xmlns:a16="http://schemas.microsoft.com/office/drawing/2014/main" id="{D804EB7D-EB5A-4FBC-A72C-9B7C4773191E}"/>
              </a:ext>
            </a:extLst>
          </p:cNvPr>
          <p:cNvSpPr txBox="1"/>
          <p:nvPr/>
        </p:nvSpPr>
        <p:spPr>
          <a:xfrm>
            <a:off x="5842276" y="8317296"/>
            <a:ext cx="2839912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0320" algn="ctr">
              <a:spcBef>
                <a:spcPts val="110"/>
              </a:spcBef>
            </a:pPr>
            <a:r>
              <a:rPr lang="es-CL" sz="3200" b="1" dirty="0"/>
              <a:t>Iteraciones Cortas</a:t>
            </a:r>
          </a:p>
        </p:txBody>
      </p:sp>
      <p:pic>
        <p:nvPicPr>
          <p:cNvPr id="2056" name="Picture 8" descr="compromiso con el cliente ">
            <a:extLst>
              <a:ext uri="{FF2B5EF4-FFF2-40B4-BE49-F238E27FC236}">
                <a16:creationId xmlns:a16="http://schemas.microsoft.com/office/drawing/2014/main" id="{F70DFF2D-C135-9836-216F-8F35B1E7A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650" y="3912723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riesgo ">
            <a:extLst>
              <a:ext uri="{FF2B5EF4-FFF2-40B4-BE49-F238E27FC236}">
                <a16:creationId xmlns:a16="http://schemas.microsoft.com/office/drawing/2014/main" id="{CAEC7A95-919E-842B-0BC2-1386F15B9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6650" y="694168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bject 5">
            <a:extLst>
              <a:ext uri="{FF2B5EF4-FFF2-40B4-BE49-F238E27FC236}">
                <a16:creationId xmlns:a16="http://schemas.microsoft.com/office/drawing/2014/main" id="{87090C57-8486-B43F-2AEF-DA1695F5E095}"/>
              </a:ext>
            </a:extLst>
          </p:cNvPr>
          <p:cNvSpPr txBox="1"/>
          <p:nvPr/>
        </p:nvSpPr>
        <p:spPr>
          <a:xfrm>
            <a:off x="11414760" y="8313284"/>
            <a:ext cx="3522979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algn="ctr"/>
            <a:r>
              <a:rPr lang="es-CL" sz="3200" b="1" dirty="0"/>
              <a:t>Reducción de Riesgos</a:t>
            </a:r>
          </a:p>
        </p:txBody>
      </p:sp>
      <p:pic>
        <p:nvPicPr>
          <p:cNvPr id="2062" name="Picture 14" descr="espíritu de equipo ">
            <a:extLst>
              <a:ext uri="{FF2B5EF4-FFF2-40B4-BE49-F238E27FC236}">
                <a16:creationId xmlns:a16="http://schemas.microsoft.com/office/drawing/2014/main" id="{1E0CF4E2-AB7E-39A7-5E59-0A52DC93C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05250" y="3912723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object 5">
            <a:extLst>
              <a:ext uri="{FF2B5EF4-FFF2-40B4-BE49-F238E27FC236}">
                <a16:creationId xmlns:a16="http://schemas.microsoft.com/office/drawing/2014/main" id="{349A4317-1812-4328-9092-2B8C9D597917}"/>
              </a:ext>
            </a:extLst>
          </p:cNvPr>
          <p:cNvSpPr txBox="1"/>
          <p:nvPr/>
        </p:nvSpPr>
        <p:spPr>
          <a:xfrm>
            <a:off x="15300960" y="5378424"/>
            <a:ext cx="3522979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algn="ctr"/>
            <a:r>
              <a:rPr lang="es-CL" sz="3200" b="1" dirty="0"/>
              <a:t>Motivación del Equipo</a:t>
            </a:r>
          </a:p>
        </p:txBody>
      </p:sp>
      <p:sp>
        <p:nvSpPr>
          <p:cNvPr id="31" name="Flecha: curvada hacia la izquierda 30">
            <a:extLst>
              <a:ext uri="{FF2B5EF4-FFF2-40B4-BE49-F238E27FC236}">
                <a16:creationId xmlns:a16="http://schemas.microsoft.com/office/drawing/2014/main" id="{B6ACDB54-88CB-01DA-4FB4-526EB878E752}"/>
              </a:ext>
            </a:extLst>
          </p:cNvPr>
          <p:cNvSpPr/>
          <p:nvPr/>
        </p:nvSpPr>
        <p:spPr>
          <a:xfrm rot="18294590" flipH="1">
            <a:off x="3661846" y="6193986"/>
            <a:ext cx="1215861" cy="3648979"/>
          </a:xfrm>
          <a:prstGeom prst="curvedLeftArrow">
            <a:avLst/>
          </a:prstGeom>
          <a:solidFill>
            <a:srgbClr val="FEB62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sp>
        <p:nvSpPr>
          <p:cNvPr id="32" name="Flecha: curvada hacia la izquierda 31">
            <a:extLst>
              <a:ext uri="{FF2B5EF4-FFF2-40B4-BE49-F238E27FC236}">
                <a16:creationId xmlns:a16="http://schemas.microsoft.com/office/drawing/2014/main" id="{071801A9-1C0E-1288-2927-64C520B2E8EF}"/>
              </a:ext>
            </a:extLst>
          </p:cNvPr>
          <p:cNvSpPr/>
          <p:nvPr/>
        </p:nvSpPr>
        <p:spPr>
          <a:xfrm rot="13432891">
            <a:off x="6823173" y="3445224"/>
            <a:ext cx="1217366" cy="3866400"/>
          </a:xfrm>
          <a:prstGeom prst="curvedLeftArrow">
            <a:avLst/>
          </a:prstGeom>
          <a:solidFill>
            <a:srgbClr val="FEB62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sp>
        <p:nvSpPr>
          <p:cNvPr id="34" name="Flecha: curvada hacia la izquierda 33">
            <a:extLst>
              <a:ext uri="{FF2B5EF4-FFF2-40B4-BE49-F238E27FC236}">
                <a16:creationId xmlns:a16="http://schemas.microsoft.com/office/drawing/2014/main" id="{AF502B8A-11D6-DEC6-F7A0-BB7BC99F051F}"/>
              </a:ext>
            </a:extLst>
          </p:cNvPr>
          <p:cNvSpPr/>
          <p:nvPr/>
        </p:nvSpPr>
        <p:spPr>
          <a:xfrm rot="18897538">
            <a:off x="12286848" y="3364172"/>
            <a:ext cx="1217366" cy="3866400"/>
          </a:xfrm>
          <a:prstGeom prst="curvedLeftArrow">
            <a:avLst/>
          </a:prstGeom>
          <a:solidFill>
            <a:srgbClr val="FEB62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sp>
        <p:nvSpPr>
          <p:cNvPr id="35" name="Flecha: curvada hacia la izquierda 34">
            <a:extLst>
              <a:ext uri="{FF2B5EF4-FFF2-40B4-BE49-F238E27FC236}">
                <a16:creationId xmlns:a16="http://schemas.microsoft.com/office/drawing/2014/main" id="{417FE52B-FBB6-47A0-903A-2B33DF8E964F}"/>
              </a:ext>
            </a:extLst>
          </p:cNvPr>
          <p:cNvSpPr/>
          <p:nvPr/>
        </p:nvSpPr>
        <p:spPr>
          <a:xfrm rot="13599924" flipH="1">
            <a:off x="15697434" y="6293482"/>
            <a:ext cx="1215861" cy="3648979"/>
          </a:xfrm>
          <a:prstGeom prst="curvedLeftArrow">
            <a:avLst/>
          </a:prstGeom>
          <a:solidFill>
            <a:srgbClr val="FEB62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pic>
        <p:nvPicPr>
          <p:cNvPr id="36" name="Imagen 35" descr="Logotipo&#10;&#10;Descripción generada automáticamente">
            <a:extLst>
              <a:ext uri="{FF2B5EF4-FFF2-40B4-BE49-F238E27FC236}">
                <a16:creationId xmlns:a16="http://schemas.microsoft.com/office/drawing/2014/main" id="{8FDC7A80-1EEF-77BA-EA6B-8E5E8C666F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5987" y="0"/>
            <a:ext cx="2196523" cy="2196523"/>
          </a:xfrm>
          <a:prstGeom prst="rect">
            <a:avLst/>
          </a:prstGeom>
        </p:spPr>
      </p:pic>
      <p:pic>
        <p:nvPicPr>
          <p:cNvPr id="37" name="Imagen 36" descr="Logotipo&#10;&#10;Descripción generada automáticamente">
            <a:extLst>
              <a:ext uri="{FF2B5EF4-FFF2-40B4-BE49-F238E27FC236}">
                <a16:creationId xmlns:a16="http://schemas.microsoft.com/office/drawing/2014/main" id="{C8DE2B80-0885-44C8-71E5-E046135207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550" y="9388475"/>
            <a:ext cx="2196523" cy="219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273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B05A809-B0FC-D644-9BDC-87C8C7677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2677656"/>
          </a:xfrm>
        </p:spPr>
        <p:txBody>
          <a:bodyPr/>
          <a:lstStyle/>
          <a:p>
            <a:r>
              <a:rPr lang="es-MX" sz="4000" dirty="0"/>
              <a:t>CRONOGRAMA PARA EL DESARROLLO DEL PROYECTO</a:t>
            </a:r>
            <a:br>
              <a:rPr lang="es-MX" sz="5400" dirty="0"/>
            </a:br>
            <a:endParaRPr lang="es-CL" dirty="0"/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DF93CC94-76AB-2550-CFB2-54306A305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550" y="15875"/>
            <a:ext cx="20244262" cy="738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017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2A942A-76A2-B082-66D2-DF8422E0B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990" y="8235994"/>
            <a:ext cx="6048240" cy="1661993"/>
          </a:xfrm>
        </p:spPr>
        <p:txBody>
          <a:bodyPr/>
          <a:lstStyle/>
          <a:p>
            <a:r>
              <a:rPr lang="es-MX" sz="5400" dirty="0"/>
              <a:t>ARQUITECTURA DEL SOFTWARE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F909C5C-BAF2-DFAB-A50C-2584721E5400}"/>
              </a:ext>
            </a:extLst>
          </p:cNvPr>
          <p:cNvSpPr/>
          <p:nvPr/>
        </p:nvSpPr>
        <p:spPr>
          <a:xfrm>
            <a:off x="0" y="0"/>
            <a:ext cx="20104100" cy="7407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694B5597-1B0E-139E-057B-98947BD7F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050" y="0"/>
            <a:ext cx="10925175" cy="876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318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388</TotalTime>
  <Words>511</Words>
  <Application>Microsoft Office PowerPoint</Application>
  <PresentationFormat>Personalizado</PresentationFormat>
  <Paragraphs>64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Lucida Calligraphy</vt:lpstr>
      <vt:lpstr>ui-sans-serif</vt:lpstr>
      <vt:lpstr>Office Theme</vt:lpstr>
      <vt:lpstr>Presentación de PowerPoint</vt:lpstr>
      <vt:lpstr>Presentación de PowerPoint</vt:lpstr>
      <vt:lpstr>Presentación de PowerPoint</vt:lpstr>
      <vt:lpstr>OBJETIVO GENERAL</vt:lpstr>
      <vt:lpstr>OBJETIVO ESPECIFICO</vt:lpstr>
      <vt:lpstr>Presentación de PowerPoint</vt:lpstr>
      <vt:lpstr>Presentación de PowerPoint</vt:lpstr>
      <vt:lpstr>CRONOGRAMA PARA EL DESARROLLO DEL PROYECTO </vt:lpstr>
      <vt:lpstr>ARQUITECTURA DEL SOFTWARE</vt:lpstr>
      <vt:lpstr>Presentación de PowerPoint</vt:lpstr>
      <vt:lpstr>Presentación de PowerPoint</vt:lpstr>
      <vt:lpstr>Vista ADMINISTRATIVO</vt:lpstr>
      <vt:lpstr>VISUAL  COCINA</vt:lpstr>
      <vt:lpstr>VISUAL  MESERO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03</dc:title>
  <dc:creator>Gabriel Mendez F.</dc:creator>
  <cp:lastModifiedBy>gabriel muñoz</cp:lastModifiedBy>
  <cp:revision>31</cp:revision>
  <dcterms:created xsi:type="dcterms:W3CDTF">2021-04-02T01:36:00Z</dcterms:created>
  <dcterms:modified xsi:type="dcterms:W3CDTF">2024-12-03T03:49:57Z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2021-03-30T00:00:00Z</vt:filetime>
  </property>
  <property fmtid="{D5CDD505-2E9C-101B-9397-08002B2CF9AE}" pid="3" name="Creator">
    <vt:lpwstr>Adobe Illustrator 25.2 (Macintosh)</vt:lpwstr>
  </property>
  <property fmtid="{D5CDD505-2E9C-101B-9397-08002B2CF9AE}" pid="4" name="LastSaved">
    <vt:filetime>2021-04-02T00:00:00Z</vt:filetime>
  </property>
</Properties>
</file>